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08" r:id="rId2"/>
    <p:sldId id="309" r:id="rId3"/>
    <p:sldId id="256" r:id="rId4"/>
    <p:sldId id="257" r:id="rId5"/>
    <p:sldId id="310" r:id="rId6"/>
    <p:sldId id="311" r:id="rId7"/>
    <p:sldId id="312" r:id="rId8"/>
    <p:sldId id="313" r:id="rId9"/>
    <p:sldId id="337" r:id="rId10"/>
    <p:sldId id="315" r:id="rId11"/>
    <p:sldId id="319" r:id="rId12"/>
    <p:sldId id="320" r:id="rId13"/>
    <p:sldId id="321" r:id="rId14"/>
    <p:sldId id="318" r:id="rId15"/>
    <p:sldId id="316" r:id="rId16"/>
    <p:sldId id="322" r:id="rId17"/>
    <p:sldId id="323" r:id="rId18"/>
    <p:sldId id="324" r:id="rId19"/>
    <p:sldId id="325" r:id="rId20"/>
    <p:sldId id="326" r:id="rId21"/>
    <p:sldId id="330" r:id="rId22"/>
    <p:sldId id="329" r:id="rId23"/>
    <p:sldId id="331" r:id="rId24"/>
    <p:sldId id="332" r:id="rId25"/>
    <p:sldId id="333" r:id="rId26"/>
    <p:sldId id="334" r:id="rId27"/>
    <p:sldId id="335" r:id="rId28"/>
    <p:sldId id="336" r:id="rId29"/>
    <p:sldId id="274" r:id="rId30"/>
    <p:sldId id="282" r:id="rId31"/>
    <p:sldId id="283" r:id="rId32"/>
    <p:sldId id="281" r:id="rId33"/>
    <p:sldId id="301" r:id="rId34"/>
    <p:sldId id="306" r:id="rId35"/>
    <p:sldId id="299" r:id="rId36"/>
    <p:sldId id="338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154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2FB1-78F0-4DAB-B4C8-190C2989BFFA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ECD4-994D-4CFB-BA54-ED58DC785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2FB1-78F0-4DAB-B4C8-190C2989BFFA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ECD4-994D-4CFB-BA54-ED58DC785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2FB1-78F0-4DAB-B4C8-190C2989BFFA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ECD4-994D-4CFB-BA54-ED58DC785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2FB1-78F0-4DAB-B4C8-190C2989BFFA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ECD4-994D-4CFB-BA54-ED58DC785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2FB1-78F0-4DAB-B4C8-190C2989BFFA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ECD4-994D-4CFB-BA54-ED58DC785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2FB1-78F0-4DAB-B4C8-190C2989BFFA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ECD4-994D-4CFB-BA54-ED58DC785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2FB1-78F0-4DAB-B4C8-190C2989BFFA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ECD4-994D-4CFB-BA54-ED58DC785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2FB1-78F0-4DAB-B4C8-190C2989BFFA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ECD4-994D-4CFB-BA54-ED58DC785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2FB1-78F0-4DAB-B4C8-190C2989BFFA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ECD4-994D-4CFB-BA54-ED58DC785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2FB1-78F0-4DAB-B4C8-190C2989BFFA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ECD4-994D-4CFB-BA54-ED58DC785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2FB1-78F0-4DAB-B4C8-190C2989BFFA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ECD4-994D-4CFB-BA54-ED58DC785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52FB1-78F0-4DAB-B4C8-190C2989BFFA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3ECD4-994D-4CFB-BA54-ED58DC785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h-torg.com/?slyxi&amp;gr=2&amp;id=134" TargetMode="External"/><Relationship Id="rId7" Type="http://schemas.openxmlformats.org/officeDocument/2006/relationships/hyperlink" Target="http://www.bestpeopleofrussia.ru/" TargetMode="External"/><Relationship Id="rId2" Type="http://schemas.openxmlformats.org/officeDocument/2006/relationships/hyperlink" Target="http://old.glinskie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-g.by/ru/41_2011/dates/10347/" TargetMode="External"/><Relationship Id="rId5" Type="http://schemas.openxmlformats.org/officeDocument/2006/relationships/hyperlink" Target="http://triinochka.ru/rubric/1778672/page20.html" TargetMode="External"/><Relationship Id="rId4" Type="http://schemas.openxmlformats.org/officeDocument/2006/relationships/hyperlink" Target="http://blog.kp.ru/users/kursov47/post164438419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4211638" y="836613"/>
            <a:ext cx="4932362" cy="3816350"/>
          </a:xfrm>
        </p:spPr>
        <p:txBody>
          <a:bodyPr>
            <a:normAutofit/>
          </a:bodyPr>
          <a:lstStyle/>
          <a:p>
            <a:r>
              <a:rPr lang="ru-RU" dirty="0" smtClean="0"/>
              <a:t>«</a:t>
            </a:r>
            <a:r>
              <a:rPr lang="ru-RU" sz="2800" dirty="0" smtClean="0"/>
              <a:t>Как  светило  светлое  воссиял он в стране Русской посреди тьмы и мрака»</a:t>
            </a:r>
            <a:br>
              <a:rPr lang="ru-RU" sz="2800" dirty="0" smtClean="0"/>
            </a:br>
            <a:r>
              <a:rPr lang="ru-RU" sz="2800" dirty="0" err="1" smtClean="0"/>
              <a:t>Епифаний</a:t>
            </a:r>
            <a:r>
              <a:rPr lang="ru-RU" sz="2800" dirty="0" smtClean="0"/>
              <a:t>  Премудрый</a:t>
            </a:r>
            <a:endParaRPr lang="ru-RU" sz="2800" dirty="0"/>
          </a:p>
        </p:txBody>
      </p:sp>
      <p:pic>
        <p:nvPicPr>
          <p:cNvPr id="7" name="Picture 2" descr="http://content.foto.mail.ru/list/mallam/244/i-4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0175"/>
            <a:ext cx="4139952" cy="6898175"/>
          </a:xfrm>
          <a:prstGeom prst="rect">
            <a:avLst/>
          </a:prstGeom>
          <a:ln>
            <a:solidFill>
              <a:srgbClr val="99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11.radikal.ru/i183/1111/da/85b69aa8cec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9599"/>
            <a:ext cx="9144000" cy="62484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Сергей </a:t>
            </a:r>
            <a:r>
              <a:rPr lang="ru-RU" sz="2400" dirty="0" err="1" smtClean="0"/>
              <a:t>Ефошкин.Преподобный</a:t>
            </a:r>
            <a:r>
              <a:rPr lang="ru-RU" sz="2400" dirty="0" smtClean="0"/>
              <a:t> Сергий. Строительство обители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10117"/>
            <a:ext cx="9144000" cy="111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Великие дела Преподобного Сергия Радонежского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1.Создание и распространение нового типа монастырей.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Введен новый общежительный устав, на который позже перешли все монастыри Руси.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Учениками Преподобного было основано 37 монастырей по всей стране.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Picture 2" descr="http://img12.imageshost.ru/img/2011/06/19/image_4dfd14503b3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96752"/>
            <a:ext cx="3986381" cy="5661248"/>
          </a:xfrm>
          <a:prstGeom prst="rect">
            <a:avLst/>
          </a:prstGeom>
          <a:noFill/>
        </p:spPr>
      </p:pic>
      <p:pic>
        <p:nvPicPr>
          <p:cNvPr id="4" name="Picture 2" descr="http://s56.radikal.ru/i154/0905/19/f22936b0c23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3184" y="1124743"/>
            <a:ext cx="5570815" cy="5733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2.imageshost.ru/img/2011/06/19/image_4dfd146f555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4762071" cy="6858000"/>
          </a:xfrm>
          <a:prstGeom prst="rect">
            <a:avLst/>
          </a:prstGeom>
          <a:noFill/>
        </p:spPr>
      </p:pic>
      <p:pic>
        <p:nvPicPr>
          <p:cNvPr id="3" name="Picture 2" descr="http://img12.imageshost.ru/img/2011/06/19/image_4dfd1ca91b79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65983" y="0"/>
            <a:ext cx="477801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2.imageshost.ru/img/2011/06/19/image_4dfd1cad657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4801788" cy="6857999"/>
          </a:xfrm>
          <a:prstGeom prst="rect">
            <a:avLst/>
          </a:prstGeom>
          <a:noFill/>
        </p:spPr>
      </p:pic>
      <p:pic>
        <p:nvPicPr>
          <p:cNvPr id="3" name="Picture 2" descr="http://img12.imageshost.ru/img/2011/06/19/image_4dfd1cb0c6dc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07583" y="0"/>
            <a:ext cx="473641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0"/>
            <a:ext cx="457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2.Осмысливание и распространение на Руси вероучения о Святой Троице.</a:t>
            </a:r>
            <a:endParaRPr lang="ru-RU" sz="105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Православные иерархи церкви и богословы считают, это  главной исторической заслугой Преподобного. Троичные храмы и введенный с ними праздник Святой Троицы воплощают в себе призыв к единению земли русской. Великий Символ Святой Троицы икона Андрея Рублева, которого называют духовным внуком Преподобного.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s012.radikal.ru/i321/1109/89/4c1dacb8645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445080" cy="544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373216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+mj-lt"/>
                <a:ea typeface="Calibri" pitchFamily="34" charset="0"/>
                <a:cs typeface="Times New Roman" pitchFamily="18" charset="0"/>
              </a:rPr>
              <a:t>3.Начало освобождения от татаро-монгольского ига.</a:t>
            </a:r>
            <a:endParaRPr lang="ru-RU" b="1" dirty="0" smtClean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+mj-lt"/>
                <a:ea typeface="Times New Roman" pitchFamily="18" charset="0"/>
                <a:cs typeface="Times New Roman" pitchFamily="18" charset="0"/>
              </a:rPr>
              <a:t>Первым из русского духовенства смело и открыто поставил задачу освобождения страны от завоевателей. 40 лет настойчиво внушал идею освобождения Руси, поднимал и укреплял самосознание людей. Орда проводила политику разобщенности княжеств, стратегическое  направление деятельности Сергия заключалось в объединении Родины.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s017.radikal.ru/i413/1111/dc/e0ec2744793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324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61.radikal.ru/i173/1111/eb/529840c001a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357813" cy="6858000"/>
          </a:xfrm>
          <a:prstGeom prst="rect">
            <a:avLst/>
          </a:prstGeom>
          <a:noFill/>
        </p:spPr>
      </p:pic>
      <p:pic>
        <p:nvPicPr>
          <p:cNvPr id="3" name="Picture 2" descr="http://i065.radikal.ru/1111/49/f445750a5a6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02501" y="0"/>
            <a:ext cx="3941499" cy="3645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s008.radikal.ru/i306/1111/d1/6f8c1106fc4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480643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486916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4. Создание духовно-нравственного и культурного центра Руси- Троице – Сергиевой Лавры.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 самого возникновения Троицкая обитель после разорения Киева более всех вобрала в себя культурные и духовные достижения Византии и Эллады. На основании этого фундамента Сергий со своими учениками создал мощный национальный духовный центр, во многом определивший культурное развитие России.</a:t>
            </a:r>
            <a:endParaRPr lang="ru-RU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drevo-info.ru/images/001/0000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692696"/>
            <a:ext cx="6839744" cy="472210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63888" y="5805264"/>
            <a:ext cx="28841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Троице-Сергиева Лавра. </a:t>
            </a:r>
            <a:endParaRPr lang="ru-RU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img1.liveinternet.ru/images/attach/c/0/47/350/47350694_TroiceSergieva_lavrajp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2791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6309320"/>
            <a:ext cx="52328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Троице-Сергиева Лавра. Общий вид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s017.radikal.ru/i405/1111/76/19a655278da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2157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609329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Годы жизни:1314-1392</a:t>
            </a:r>
            <a:endParaRPr 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rosfoto.ru/photos/big/0062000/062984_17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26089"/>
            <a:ext cx="5940152" cy="698409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940152" y="0"/>
            <a:ext cx="3203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Троице</a:t>
            </a:r>
            <a:r>
              <a:rPr lang="ru-RU" sz="2000" dirty="0" smtClean="0"/>
              <a:t>-</a:t>
            </a:r>
            <a:r>
              <a:rPr lang="ru-RU" sz="2000" b="1" dirty="0" smtClean="0"/>
              <a:t>Сергиева</a:t>
            </a:r>
            <a:r>
              <a:rPr lang="ru-RU" sz="2000" dirty="0" smtClean="0"/>
              <a:t> </a:t>
            </a:r>
            <a:r>
              <a:rPr lang="ru-RU" sz="2000" b="1" dirty="0" smtClean="0"/>
              <a:t>лавра</a:t>
            </a:r>
          </a:p>
          <a:p>
            <a:r>
              <a:rPr lang="ru-RU" sz="2000" dirty="0" smtClean="0"/>
              <a:t> </a:t>
            </a:r>
            <a:r>
              <a:rPr lang="ru-RU" sz="2000" b="1" dirty="0" smtClean="0"/>
              <a:t>Троицкий</a:t>
            </a:r>
            <a:r>
              <a:rPr lang="ru-RU" sz="2000" dirty="0" smtClean="0"/>
              <a:t> </a:t>
            </a:r>
            <a:r>
              <a:rPr lang="ru-RU" sz="2000" b="1" dirty="0" smtClean="0"/>
              <a:t>собор</a:t>
            </a:r>
            <a:endParaRPr lang="ru-RU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cirota.ru/forum/images/95/95964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03956" y="692696"/>
            <a:ext cx="9247956" cy="61653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0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 </a:t>
            </a:r>
            <a:r>
              <a:rPr lang="ru-RU" sz="2400" b="1" dirty="0" smtClean="0"/>
              <a:t>Троицкий</a:t>
            </a:r>
            <a:r>
              <a:rPr lang="ru-RU" sz="2400" dirty="0" smtClean="0"/>
              <a:t> </a:t>
            </a:r>
            <a:r>
              <a:rPr lang="ru-RU" sz="2400" b="1" dirty="0" smtClean="0"/>
              <a:t>собор</a:t>
            </a:r>
            <a:endParaRPr lang="ru-RU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dic.academic.ru/pictures/enc_pictures/i_4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6793"/>
            <a:ext cx="5796136" cy="690479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24129" y="0"/>
            <a:ext cx="3419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Иконостас </a:t>
            </a:r>
            <a:r>
              <a:rPr lang="ru-RU" sz="2400" b="1" dirty="0" smtClean="0"/>
              <a:t>Троицкого</a:t>
            </a:r>
            <a:r>
              <a:rPr lang="ru-RU" sz="2400" dirty="0" smtClean="0"/>
              <a:t> </a:t>
            </a:r>
          </a:p>
          <a:p>
            <a:r>
              <a:rPr lang="ru-RU" sz="2400" b="1" dirty="0" smtClean="0"/>
              <a:t>собора</a:t>
            </a:r>
            <a:r>
              <a:rPr lang="ru-RU" sz="2400" dirty="0" smtClean="0"/>
              <a:t>. 1420-е г</a:t>
            </a:r>
            <a:endParaRPr lang="ru-RU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lifeglobe.net/x/entry/522/sretenieiopta_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80362"/>
            <a:ext cx="7596336" cy="571511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779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Успенский</a:t>
            </a:r>
            <a:r>
              <a:rPr lang="ru-RU" sz="3200" dirty="0" smtClean="0"/>
              <a:t> </a:t>
            </a:r>
            <a:r>
              <a:rPr lang="ru-RU" sz="3200" b="1" dirty="0" smtClean="0"/>
              <a:t>собор</a:t>
            </a:r>
            <a:r>
              <a:rPr lang="ru-RU" sz="3200" dirty="0" smtClean="0"/>
              <a:t> </a:t>
            </a:r>
            <a:r>
              <a:rPr lang="ru-RU" sz="3200" b="1" dirty="0" smtClean="0"/>
              <a:t>Троице</a:t>
            </a:r>
            <a:r>
              <a:rPr lang="ru-RU" sz="3200" dirty="0" smtClean="0"/>
              <a:t>-</a:t>
            </a:r>
            <a:r>
              <a:rPr lang="ru-RU" sz="3200" b="1" dirty="0" smtClean="0"/>
              <a:t>Сергиевой</a:t>
            </a:r>
            <a:r>
              <a:rPr lang="ru-RU" sz="3200" dirty="0" smtClean="0"/>
              <a:t> </a:t>
            </a:r>
            <a:r>
              <a:rPr lang="ru-RU" sz="3200" b="1" dirty="0" smtClean="0"/>
              <a:t>лавры</a:t>
            </a:r>
            <a:endParaRPr lang="ru-RU" sz="3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temples.ru/private/f000101/108_0008078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60396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580112" y="0"/>
            <a:ext cx="3563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Смоленская церковь. </a:t>
            </a:r>
          </a:p>
          <a:p>
            <a:r>
              <a:rPr lang="ru-RU" sz="2400" b="1" dirty="0" smtClean="0"/>
              <a:t>Троице-Сергиева Лавра.</a:t>
            </a:r>
            <a:endParaRPr lang="ru-RU" sz="24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img156.imageshack.us/img156/4944/8047656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148064" y="0"/>
            <a:ext cx="3995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Иконостас церкви Смоленской иконы Божией Матери Троице-Сергиевой лавры</a:t>
            </a:r>
            <a:endParaRPr lang="ru-RU" sz="24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homeland-tour.ru/pics_1/golden%20ring/Golden_ring/sergposad_9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335584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79912" y="0"/>
            <a:ext cx="3968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Колокольня</a:t>
            </a:r>
            <a:r>
              <a:rPr lang="ru-RU" dirty="0" smtClean="0"/>
              <a:t> </a:t>
            </a:r>
            <a:r>
              <a:rPr lang="ru-RU" b="1" dirty="0" smtClean="0"/>
              <a:t>Троице</a:t>
            </a:r>
            <a:r>
              <a:rPr lang="ru-RU" dirty="0" smtClean="0"/>
              <a:t>-</a:t>
            </a:r>
            <a:r>
              <a:rPr lang="ru-RU" b="1" dirty="0" smtClean="0"/>
              <a:t>Сергиевой</a:t>
            </a:r>
            <a:r>
              <a:rPr lang="ru-RU" dirty="0" smtClean="0"/>
              <a:t> </a:t>
            </a:r>
            <a:r>
              <a:rPr lang="ru-RU" b="1" dirty="0" smtClean="0"/>
              <a:t>лавры</a:t>
            </a:r>
            <a:endParaRPr lang="ru-RU" dirty="0"/>
          </a:p>
        </p:txBody>
      </p:sp>
      <p:pic>
        <p:nvPicPr>
          <p:cNvPr id="56324" name="Picture 4" descr="http://izabotin.ru/wp-content/gallery/troice-sergieva-lavra/kolokolny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5856" y="2456892"/>
            <a:ext cx="5868144" cy="4401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Я побывала в Лавре на Крещенье,</a:t>
            </a:r>
          </a:p>
          <a:p>
            <a:r>
              <a:rPr lang="ru-RU" dirty="0" smtClean="0"/>
              <a:t>Снега искрились, как века назад.</a:t>
            </a:r>
          </a:p>
          <a:p>
            <a:r>
              <a:rPr lang="ru-RU" dirty="0" smtClean="0"/>
              <a:t>В январском золотистом освещенье </a:t>
            </a:r>
          </a:p>
          <a:p>
            <a:r>
              <a:rPr lang="ru-RU" dirty="0" smtClean="0"/>
              <a:t>Сияла Лавра, словно Божий град.</a:t>
            </a:r>
          </a:p>
          <a:p>
            <a:r>
              <a:rPr lang="ru-RU" dirty="0" smtClean="0"/>
              <a:t>Я помолилась в Троицком соборе</a:t>
            </a:r>
          </a:p>
          <a:p>
            <a:r>
              <a:rPr lang="ru-RU" dirty="0" smtClean="0"/>
              <a:t>За Русь святую, за своих детей,</a:t>
            </a:r>
          </a:p>
          <a:p>
            <a:r>
              <a:rPr lang="ru-RU" dirty="0" smtClean="0"/>
              <a:t>И чудилось мне в тихом стройном хоре</a:t>
            </a:r>
          </a:p>
          <a:p>
            <a:r>
              <a:rPr lang="ru-RU" dirty="0" smtClean="0"/>
              <a:t>Освобожденье от земных страстей.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Я приложилась к чудотворной раке</a:t>
            </a:r>
          </a:p>
          <a:p>
            <a:r>
              <a:rPr lang="ru-RU" dirty="0" smtClean="0"/>
              <a:t>Святого Сергия. Небесный аромат</a:t>
            </a:r>
          </a:p>
          <a:p>
            <a:r>
              <a:rPr lang="ru-RU" dirty="0" smtClean="0"/>
              <a:t>Струился от нее, и таяли во мраке</a:t>
            </a:r>
          </a:p>
          <a:p>
            <a:r>
              <a:rPr lang="ru-RU" dirty="0" smtClean="0"/>
              <a:t>Огни цветные золотых лампад.</a:t>
            </a:r>
          </a:p>
          <a:p>
            <a:r>
              <a:rPr lang="ru-RU" dirty="0" smtClean="0"/>
              <a:t>И в этом древнем храме </a:t>
            </a:r>
            <a:r>
              <a:rPr lang="ru-RU" dirty="0" err="1" smtClean="0"/>
              <a:t>намоленном</a:t>
            </a:r>
            <a:endParaRPr lang="ru-RU" dirty="0" smtClean="0"/>
          </a:p>
          <a:p>
            <a:r>
              <a:rPr lang="ru-RU" dirty="0" smtClean="0"/>
              <a:t>Любовь я ощутила и покой,</a:t>
            </a:r>
          </a:p>
          <a:p>
            <a:r>
              <a:rPr lang="ru-RU" dirty="0" smtClean="0"/>
              <a:t>И старец, сединою убеленный ,</a:t>
            </a:r>
          </a:p>
          <a:p>
            <a:r>
              <a:rPr lang="ru-RU" dirty="0" smtClean="0"/>
              <a:t>Коснулся сердца ласковой рукой. </a:t>
            </a:r>
            <a:endParaRPr lang="ru-RU" dirty="0"/>
          </a:p>
        </p:txBody>
      </p:sp>
      <p:pic>
        <p:nvPicPr>
          <p:cNvPr id="1030" name="Picture 6" descr="http://s.traveltipz.ru/gallery/93/64293/1024x768/12729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2343726"/>
            <a:ext cx="6100369" cy="4514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0" y="0"/>
            <a:ext cx="9662004" cy="234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Проиллюстрируйте пословицу примером жизни Преподобного: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1.Кто родителей почитает, тот вовек не погибает.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2.Жить – Богу служить.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 Послушание паче поста и молитвы.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 Умный смиряется – глупый надувается.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5. С молитвой на устах, с работою в руках.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5299" name="Picture 3" descr=" (551x699, 111Kb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336843"/>
            <a:ext cx="3563887" cy="4521157"/>
          </a:xfrm>
          <a:prstGeom prst="rect">
            <a:avLst/>
          </a:prstGeom>
          <a:noFill/>
        </p:spPr>
      </p:pic>
      <p:pic>
        <p:nvPicPr>
          <p:cNvPr id="55301" name="Picture 5" descr=" (699x560, 93Kb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05535" y="2420889"/>
            <a:ext cx="5538465" cy="4437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g12.imageshost.ru/img/2011/06/19/image_4dfd145e00de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56295"/>
            <a:ext cx="4760168" cy="691429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4048" y="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Сергей </a:t>
            </a:r>
            <a:r>
              <a:rPr lang="ru-RU" sz="2400" dirty="0" err="1" smtClean="0"/>
              <a:t>Ефошкин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Преподобный Сергий. </a:t>
            </a:r>
          </a:p>
          <a:p>
            <a:r>
              <a:rPr lang="ru-RU" sz="2400" dirty="0" smtClean="0"/>
              <a:t>Чудо об освящённом огне и Ангеле Господнем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5105400"/>
            <a:ext cx="6400800" cy="175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http://s017.radikal.ru/i404/1111/b7/25441c921e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056562" cy="57606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 descr="http://www.gradrostov.ru/foto/varnici%20istoriya/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5967" y="0"/>
            <a:ext cx="4418034" cy="6858000"/>
          </a:xfrm>
          <a:prstGeom prst="rect">
            <a:avLst/>
          </a:prstGeom>
          <a:ln>
            <a:solidFill>
              <a:srgbClr val="99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s017.radikal.ru/i434/1111/7b/2b782e159f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860032" cy="71180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148064" y="1"/>
            <a:ext cx="3995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Александр Простев</a:t>
            </a:r>
            <a:endParaRPr lang="ru-RU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http://i075.radikal.ru/0905/50/a70a264e1803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796778"/>
            <a:ext cx="7452320" cy="606122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Чикуньчиков</a:t>
            </a:r>
            <a:r>
              <a:rPr lang="ru-RU" sz="2400" dirty="0" smtClean="0"/>
              <a:t> С. Воскрешение отрока преподобным Сергием Радонежским 1999</a:t>
            </a:r>
            <a:endParaRPr lang="ru-RU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g12.imageshost.ru/img/2011/06/19/image_4dfd1cb41234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4932040" cy="705970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860032" y="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Сергей </a:t>
            </a:r>
            <a:r>
              <a:rPr lang="ru-RU" sz="2000" dirty="0" err="1" smtClean="0"/>
              <a:t>Ефошкин.Преподобный</a:t>
            </a:r>
            <a:r>
              <a:rPr lang="ru-RU" sz="2000" dirty="0" smtClean="0"/>
              <a:t> Сергий. </a:t>
            </a:r>
          </a:p>
          <a:p>
            <a:r>
              <a:rPr lang="ru-RU" sz="2000" dirty="0" smtClean="0"/>
              <a:t>Чудо об источнике</a:t>
            </a:r>
            <a:endParaRPr lang="ru-RU" sz="2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s017.radikal.ru/i410/1111/c3/3cdd6a7ea84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473887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932040" y="0"/>
            <a:ext cx="4211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Александр Простев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i041.radikal.ru/1111/a8/86aac446e3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587828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96136" y="0"/>
            <a:ext cx="3347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Преставление преподобного Сергия Радонежского</a:t>
            </a:r>
            <a:endParaRPr lang="ru-RU" sz="2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img0.liveinternet.ru/images/attach/b/2/23/699/23699572_segieva_lavra_01_resiz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3075"/>
            <a:ext cx="8153400" cy="795338"/>
          </a:xfrm>
        </p:spPr>
        <p:txBody>
          <a:bodyPr/>
          <a:lstStyle/>
          <a:p>
            <a:pPr algn="ctr" eaLnBrk="1" hangingPunct="1"/>
            <a:r>
              <a:rPr lang="ru-RU" smtClean="0"/>
              <a:t>Источники иллюстраций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hlinkClick r:id="rId2"/>
              </a:rPr>
              <a:t>http://old.glinskie.ru/</a:t>
            </a:r>
            <a:endParaRPr lang="ru-RU" sz="2800" dirty="0" smtClean="0"/>
          </a:p>
          <a:p>
            <a:pPr eaLnBrk="1" hangingPunct="1"/>
            <a:r>
              <a:rPr lang="ru-RU" sz="2700" dirty="0" smtClean="0">
                <a:hlinkClick r:id="rId3"/>
              </a:rPr>
              <a:t>http://www.uh-torg.com/?slyxi&amp;gr=2&amp;id=134</a:t>
            </a:r>
            <a:endParaRPr lang="ru-RU" sz="2700" dirty="0" smtClean="0"/>
          </a:p>
          <a:p>
            <a:pPr eaLnBrk="1" hangingPunct="1"/>
            <a:r>
              <a:rPr lang="ru-RU" sz="2700" dirty="0" smtClean="0">
                <a:hlinkClick r:id="rId4"/>
              </a:rPr>
              <a:t>http://blog.kp.ru/users/kursov47/post164438419/</a:t>
            </a:r>
            <a:endParaRPr lang="ru-RU" sz="2700" dirty="0" smtClean="0"/>
          </a:p>
          <a:p>
            <a:pPr eaLnBrk="1" hangingPunct="1"/>
            <a:r>
              <a:rPr lang="ru-RU" sz="2700" dirty="0" smtClean="0">
                <a:hlinkClick r:id="rId5"/>
              </a:rPr>
              <a:t>http://triinochka.ru/rubric/1778672/page20.html</a:t>
            </a:r>
            <a:endParaRPr lang="ru-RU" sz="2700" dirty="0" smtClean="0"/>
          </a:p>
          <a:p>
            <a:pPr eaLnBrk="1" hangingPunct="1"/>
            <a:r>
              <a:rPr lang="ru-RU" sz="2700" dirty="0" smtClean="0">
                <a:hlinkClick r:id="rId6"/>
              </a:rPr>
              <a:t>http://www.b-g.by/ru/41_2011/dates/10347/</a:t>
            </a:r>
            <a:endParaRPr lang="ru-RU" sz="2700" dirty="0" smtClean="0"/>
          </a:p>
          <a:p>
            <a:pPr eaLnBrk="1" hangingPunct="1"/>
            <a:r>
              <a:rPr lang="ru-RU" sz="2700" dirty="0" smtClean="0">
                <a:hlinkClick r:id="rId7"/>
              </a:rPr>
              <a:t>http://www.bestpeopleofrussia.ru/</a:t>
            </a:r>
            <a:endParaRPr lang="ru-RU" sz="2700" dirty="0" smtClean="0"/>
          </a:p>
          <a:p>
            <a:pPr eaLnBrk="1" hangingPunct="1"/>
            <a:endParaRPr lang="ru-RU" sz="2700" dirty="0" smtClean="0"/>
          </a:p>
          <a:p>
            <a:pPr eaLnBrk="1" hangingPunct="1"/>
            <a:endParaRPr lang="ru-RU" sz="2700" dirty="0" smtClean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/>
              <a:t>Родители и младенец Варфоломей: 1. Рождение. 2. У колыбели. 3. Крещение. Фрагмент иконы «Сергий Радонежский с житием». Ярославль. Середина XVII в.</a:t>
            </a:r>
          </a:p>
        </p:txBody>
      </p:sp>
      <p:pic>
        <p:nvPicPr>
          <p:cNvPr id="1026" name="Picture 2" descr="http://s012.radikal.ru/i319/1111/0d/5d029a1666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98454" y="2852936"/>
            <a:ext cx="9242454" cy="4005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96258" name="Picture 2" descr="http://s46.radikal.ru/i114/0905/16/5109a29f9b7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073008" cy="698621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017.radikal.ru/i418/1111/f8/03189883a3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211960" cy="70789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11960" y="0"/>
            <a:ext cx="49320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Нестеров Михаил </a:t>
            </a:r>
            <a:r>
              <a:rPr lang="ru-RU" sz="2400" dirty="0" err="1" smtClean="0"/>
              <a:t>Васильевич.Отрок</a:t>
            </a:r>
            <a:r>
              <a:rPr lang="ru-RU" sz="2400" dirty="0" smtClean="0"/>
              <a:t> Варфоломей 1889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http://s41.radikal.ru/i091/1111/7c/6607fde108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2120" y="2016224"/>
            <a:ext cx="2585508" cy="4841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12.imageshost.ru/img/2011/06/19/image_4dfd145369d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1805"/>
            <a:ext cx="4728567" cy="686980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16016" y="0"/>
            <a:ext cx="4427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Сергей </a:t>
            </a:r>
            <a:r>
              <a:rPr lang="ru-RU" dirty="0" err="1"/>
              <a:t>Ефошкин.Преподобный</a:t>
            </a:r>
            <a:r>
              <a:rPr lang="ru-RU" dirty="0"/>
              <a:t> Сергий. Благословение отрока Варфоломея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http://img12.imageshost.ru/img/2011/06/19/image_4dfd144d401a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0743" y="0"/>
            <a:ext cx="483325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mtClean="0">
                <a:ln>
                  <a:noFill/>
                </a:ln>
                <a:effectLst/>
              </a:rPr>
              <a:t>Пророчество старца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648200" y="1524000"/>
            <a:ext cx="4059238" cy="4572000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  </a:t>
            </a:r>
            <a:r>
              <a:rPr lang="ru-RU" i="1" dirty="0" smtClean="0"/>
              <a:t>«знамением истинности моих слов будет для вас то, что после моего ухода отрок будет хорошо </a:t>
            </a:r>
            <a:r>
              <a:rPr lang="ru-RU" i="1" u="sng" dirty="0" smtClean="0"/>
              <a:t>знать грамоту </a:t>
            </a:r>
            <a:r>
              <a:rPr lang="ru-RU" i="1" dirty="0" smtClean="0"/>
              <a:t>и понимать священные книги. И вот второе знамение вам и предсказание — </a:t>
            </a:r>
            <a:r>
              <a:rPr lang="ru-RU" i="1" u="sng" dirty="0" smtClean="0"/>
              <a:t>отрок будет велик пред Богом и людьми за свою добродетельную жизнь»</a:t>
            </a:r>
            <a:r>
              <a:rPr lang="ru-RU" u="sng" dirty="0" smtClean="0"/>
              <a:t>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i="1" dirty="0" smtClean="0"/>
              <a:t>Сын ваш будет обителью Святой Троицы и многих приведет вслед за собой к пониманию Божественных заповедей.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9" name="Рисунок 2" descr="DSC01521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85788" y="1524000"/>
            <a:ext cx="3802062" cy="4572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59.radikal.ru/i165/1111/87/91b5eefc08f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220072" cy="7111815"/>
          </a:xfrm>
          <a:prstGeom prst="rect">
            <a:avLst/>
          </a:prstGeom>
          <a:noFill/>
        </p:spPr>
      </p:pic>
      <p:pic>
        <p:nvPicPr>
          <p:cNvPr id="4" name="Picture 2" descr="http://img0.liveinternet.ru/images/attach/c/1/49/616/49616172_Sv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8998" y="0"/>
            <a:ext cx="4065002" cy="4365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</TotalTime>
  <Words>485</Words>
  <Application>Microsoft Office PowerPoint</Application>
  <PresentationFormat>Экран (4:3)</PresentationFormat>
  <Paragraphs>73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«Как  светило  светлое  воссиял он в стране Русской посреди тьмы и мрака» Епифаний  Премудрый</vt:lpstr>
      <vt:lpstr>Слайд 2</vt:lpstr>
      <vt:lpstr>Слайд 3</vt:lpstr>
      <vt:lpstr>Родители и младенец Варфоломей: 1. Рождение. 2. У колыбели. 3. Крещение. Фрагмент иконы «Сергий Радонежский с житием». Ярославль. Середина XVII в.</vt:lpstr>
      <vt:lpstr>Слайд 5</vt:lpstr>
      <vt:lpstr>Слайд 6</vt:lpstr>
      <vt:lpstr>Слайд 7</vt:lpstr>
      <vt:lpstr>Пророчество старца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Источники иллюстраций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mom</dc:creator>
  <cp:lastModifiedBy>Администратор</cp:lastModifiedBy>
  <cp:revision>43</cp:revision>
  <dcterms:created xsi:type="dcterms:W3CDTF">2013-12-04T13:28:24Z</dcterms:created>
  <dcterms:modified xsi:type="dcterms:W3CDTF">2016-01-25T05:15:41Z</dcterms:modified>
</cp:coreProperties>
</file>