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3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GA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9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E9BFDC-5E52-4070-AC6B-E7E7BC27C2B2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7FFD5-C69D-4CFE-B44E-9CD4EAB88D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C944-8F9B-41DD-8546-F8C9FFFA102B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8C08-3FDC-4E81-A297-37533D6434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C944-8F9B-41DD-8546-F8C9FFFA102B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8C08-3FDC-4E81-A297-37533D6434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C944-8F9B-41DD-8546-F8C9FFFA102B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8C08-3FDC-4E81-A297-37533D6434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C944-8F9B-41DD-8546-F8C9FFFA102B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8C08-3FDC-4E81-A297-37533D6434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C944-8F9B-41DD-8546-F8C9FFFA102B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8C08-3FDC-4E81-A297-37533D6434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C944-8F9B-41DD-8546-F8C9FFFA102B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8C08-3FDC-4E81-A297-37533D6434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C944-8F9B-41DD-8546-F8C9FFFA102B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8C08-3FDC-4E81-A297-37533D6434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C944-8F9B-41DD-8546-F8C9FFFA102B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8C08-3FDC-4E81-A297-37533D6434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C944-8F9B-41DD-8546-F8C9FFFA102B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8C08-3FDC-4E81-A297-37533D6434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C944-8F9B-41DD-8546-F8C9FFFA102B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38C08-3FDC-4E81-A297-37533D6434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BC944-8F9B-41DD-8546-F8C9FFFA102B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838C08-3FDC-4E81-A297-37533D6434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DBC944-8F9B-41DD-8546-F8C9FFFA102B}" type="datetimeFigureOut">
              <a:rPr lang="ru-RU" smtClean="0"/>
              <a:pPr/>
              <a:t>25.01.2016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838C08-3FDC-4E81-A297-37533D64341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gif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13" Type="http://schemas.openxmlformats.org/officeDocument/2006/relationships/image" Target="../media/image14.jpeg"/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12" Type="http://schemas.openxmlformats.org/officeDocument/2006/relationships/image" Target="../media/image1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audio" Target="../media/audio3.wav"/><Relationship Id="rId11" Type="http://schemas.openxmlformats.org/officeDocument/2006/relationships/image" Target="../media/image12.jpeg"/><Relationship Id="rId5" Type="http://schemas.openxmlformats.org/officeDocument/2006/relationships/image" Target="../media/image8.jpeg"/><Relationship Id="rId10" Type="http://schemas.openxmlformats.org/officeDocument/2006/relationships/image" Target="../media/image11.jpeg"/><Relationship Id="rId4" Type="http://schemas.openxmlformats.org/officeDocument/2006/relationships/audio" Target="../media/audio2.wav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jpeg"/><Relationship Id="rId13" Type="http://schemas.openxmlformats.org/officeDocument/2006/relationships/image" Target="../media/image28.jpeg"/><Relationship Id="rId18" Type="http://schemas.openxmlformats.org/officeDocument/2006/relationships/image" Target="../media/image32.jpeg"/><Relationship Id="rId3" Type="http://schemas.openxmlformats.org/officeDocument/2006/relationships/audio" Target="../media/audio5.wav"/><Relationship Id="rId21" Type="http://schemas.openxmlformats.org/officeDocument/2006/relationships/image" Target="../media/image34.jpeg"/><Relationship Id="rId7" Type="http://schemas.openxmlformats.org/officeDocument/2006/relationships/image" Target="../media/image24.jpeg"/><Relationship Id="rId12" Type="http://schemas.openxmlformats.org/officeDocument/2006/relationships/audio" Target="../media/audio7.wav"/><Relationship Id="rId17" Type="http://schemas.openxmlformats.org/officeDocument/2006/relationships/audio" Target="../media/audio8.wav"/><Relationship Id="rId2" Type="http://schemas.openxmlformats.org/officeDocument/2006/relationships/image" Target="../media/image20.jpeg"/><Relationship Id="rId16" Type="http://schemas.openxmlformats.org/officeDocument/2006/relationships/image" Target="../media/image31.jpeg"/><Relationship Id="rId20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jpeg"/><Relationship Id="rId11" Type="http://schemas.openxmlformats.org/officeDocument/2006/relationships/image" Target="../media/image27.jpeg"/><Relationship Id="rId5" Type="http://schemas.openxmlformats.org/officeDocument/2006/relationships/image" Target="../media/image22.jpeg"/><Relationship Id="rId15" Type="http://schemas.openxmlformats.org/officeDocument/2006/relationships/image" Target="../media/image30.jpeg"/><Relationship Id="rId10" Type="http://schemas.openxmlformats.org/officeDocument/2006/relationships/image" Target="../media/image26.jpeg"/><Relationship Id="rId19" Type="http://schemas.openxmlformats.org/officeDocument/2006/relationships/image" Target="../media/image33.jpeg"/><Relationship Id="rId4" Type="http://schemas.openxmlformats.org/officeDocument/2006/relationships/image" Target="../media/image21.jpeg"/><Relationship Id="rId9" Type="http://schemas.openxmlformats.org/officeDocument/2006/relationships/audio" Target="../media/audio6.wav"/><Relationship Id="rId14" Type="http://schemas.openxmlformats.org/officeDocument/2006/relationships/image" Target="../media/image2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2844" y="1176997"/>
            <a:ext cx="3714776" cy="894682"/>
          </a:xfrm>
        </p:spPr>
        <p:txBody>
          <a:bodyPr>
            <a:normAutofit fontScale="90000"/>
          </a:bodyPr>
          <a:lstStyle/>
          <a:p>
            <a:r>
              <a:rPr lang="ru-RU" sz="5300" dirty="0" smtClean="0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Давай играть !!!</a:t>
            </a:r>
            <a:r>
              <a:rPr lang="ru-RU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214282" y="2000240"/>
            <a:ext cx="3500462" cy="3007865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5"/>
                </a:solidFill>
                <a:latin typeface="Segoe Print"/>
              </a:rPr>
              <a:t>Развитие памяти у детей дошкольного возраста</a:t>
            </a:r>
            <a:endParaRPr lang="ru-RU" sz="3200" dirty="0"/>
          </a:p>
        </p:txBody>
      </p:sp>
      <p:pic>
        <p:nvPicPr>
          <p:cNvPr id="7" name="Рисунок 6" descr="i.jpg"/>
          <p:cNvPicPr>
            <a:picLocks noGrp="1" noChangeAspect="1"/>
          </p:cNvPicPr>
          <p:nvPr>
            <p:ph type="pic" idx="1"/>
          </p:nvPr>
        </p:nvPicPr>
        <p:blipFill>
          <a:blip r:embed="rId2" cstate="email"/>
          <a:srcRect/>
          <a:stretch>
            <a:fillRect/>
          </a:stretch>
        </p:blipFill>
        <p:spPr>
          <a:xfrm rot="420000">
            <a:off x="3114328" y="1215413"/>
            <a:ext cx="5396269" cy="4085144"/>
          </a:xfrm>
        </p:spPr>
      </p:pic>
      <p:pic>
        <p:nvPicPr>
          <p:cNvPr id="8" name="Picture 4" descr="G:\бабочки\butterfly (423)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4500570"/>
            <a:ext cx="3429000" cy="1428750"/>
          </a:xfrm>
          <a:prstGeom prst="rect">
            <a:avLst/>
          </a:prstGeom>
          <a:noFill/>
        </p:spPr>
      </p:pic>
      <p:pic>
        <p:nvPicPr>
          <p:cNvPr id="9" name="Picture 2" descr="G:\бабочки\butterfly (581)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000100" y="5334000"/>
            <a:ext cx="1524000" cy="1524000"/>
          </a:xfrm>
          <a:prstGeom prst="rect">
            <a:avLst/>
          </a:prstGeom>
          <a:noFill/>
        </p:spPr>
      </p:pic>
      <p:pic>
        <p:nvPicPr>
          <p:cNvPr id="10" name="Picture 5" descr="G:\птички\bird (161).gif"/>
          <p:cNvPicPr>
            <a:picLocks noChangeAspect="1" noChangeArrowheads="1" noCrop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85984" y="0"/>
            <a:ext cx="1123950" cy="95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_3a866_b60e5ca3_L.png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5235352" y="1356366"/>
            <a:ext cx="2880106" cy="550163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661746" y="2192215"/>
            <a:ext cx="4044461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Конец</a:t>
            </a:r>
            <a:endParaRPr lang="ru-RU" sz="8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2050" name="Picture 2" descr="G:\птички\bird (979)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44036" y="1152159"/>
            <a:ext cx="1064419" cy="6381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0574826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91 -0.07014 C 0.00274 -0.07963 0.00925 -0.08264 0.01537 -0.08565 C 0.02461 -0.09005 0.03386 -0.09491 0.04336 -0.09746 C 0.05208 -0.10556 0.06237 -0.10926 0.07214 -0.11111 C 0.08607 -0.12801 0.09974 -0.11551 0.11927 -0.11459 C 0.12539 -0.1125 0.12721 -0.10625 0.13268 -0.10093 C 0.14011 -0.09375 0.14792 -0.09005 0.15586 -0.08565 C 0.15977 -0.08102 0.1638 -0.08079 0.16836 -0.07871 C 0.18151 -0.0794 0.19453 -0.07917 0.20768 -0.08056 C 0.21484 -0.08125 0.22774 -0.09121 0.23555 -0.09422 C 0.25391 -0.10162 0.26667 -0.10463 0.28659 -0.10602 C 0.31081 -0.10417 0.31797 -0.10764 0.33555 -0.09931 C 0.3375 -0.09838 0.33945 -0.09722 0.34141 -0.09584 C 0.34271 -0.09491 0.34388 -0.09306 0.34518 -0.09236 C 0.34896 -0.09028 0.35677 -0.08727 0.35677 -0.08704 C 0.36133 -0.07917 0.36953 -0.06922 0.37604 -0.06505 C 0.37761 -0.06412 0.3793 -0.06412 0.38086 -0.06343 C 0.38281 -0.0625 0.38477 -0.06135 0.38659 -0.05996 C 0.39505 -0.05371 0.40352 -0.04931 0.4125 -0.0463 C 0.44479 -0.04722 0.47122 -0.04653 0.50195 -0.05486 C 0.51628 -0.05324 0.51862 -0.05255 0.52982 -0.0463 C 0.5332 -0.04028 0.53737 -0.0375 0.54141 -0.03264 C 0.54362 -0.02454 0.54792 -0.01829 0.55287 -0.01551 C 0.55573 -0.01389 0.56159 -0.01204 0.56159 -0.01181 C 0.57188 -0.01412 0.58073 -0.01528 0.59037 -0.0206 C 0.59688 -0.02801 0.60586 -0.03218 0.61354 -0.03426 C 0.61576 -0.03704 0.61693 -0.0419 0.61927 -0.04445 C 0.62149 -0.04699 0.62448 -0.0463 0.62695 -0.04792 C 0.62982 -0.04954 0.63555 -0.05301 0.63555 -0.05278 C 0.64076 -0.05255 0.64596 -0.05278 0.65104 -0.05139 C 0.65755 -0.04977 0.66211 -0.03982 0.66732 -0.03426 C 0.67227 -0.02894 0.67891 -0.02662 0.68464 -0.02408 C 0.69011 -0.02454 0.69557 -0.02431 0.70104 -0.0257 C 0.70742 -0.02732 0.7112 -0.04097 0.71732 -0.04445 C 0.71875 -0.05417 0.72162 -0.05857 0.72695 -0.06158 C 0.72852 -0.07014 0.73034 -0.0676 0.73464 -0.07014 C 0.73815 -0.07454 0.7418 -0.07871 0.74622 -0.07871 " pathEditMode="relative" rAng="0" ptsTypes="ffffffffffffffffffffffffffffffffffffA">
                                      <p:cBhvr>
                                        <p:cTn id="6" dur="3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530352" y="357166"/>
            <a:ext cx="7772400" cy="1500198"/>
          </a:xfrm>
        </p:spPr>
        <p:txBody>
          <a:bodyPr/>
          <a:lstStyle/>
          <a:p>
            <a:pPr algn="ctr"/>
            <a:r>
              <a:rPr lang="ru-RU" sz="4400" dirty="0" smtClean="0">
                <a:latin typeface="+mn-lt"/>
              </a:rPr>
              <a:t/>
            </a:r>
            <a:br>
              <a:rPr lang="ru-RU" sz="4400" dirty="0" smtClean="0">
                <a:latin typeface="+mn-lt"/>
              </a:rPr>
            </a:br>
            <a:r>
              <a:rPr lang="ru-RU" sz="4400" dirty="0" smtClean="0">
                <a:latin typeface="+mn-lt"/>
              </a:rPr>
              <a:t/>
            </a:r>
            <a:br>
              <a:rPr lang="ru-RU" sz="4400" dirty="0" smtClean="0">
                <a:latin typeface="+mn-lt"/>
              </a:rPr>
            </a:br>
            <a:r>
              <a:rPr lang="ru-RU" sz="4400" dirty="0" smtClean="0">
                <a:latin typeface="+mn-lt"/>
              </a:rPr>
              <a:t/>
            </a:r>
            <a:br>
              <a:rPr lang="ru-RU" sz="4400" dirty="0" smtClean="0">
                <a:latin typeface="+mn-lt"/>
              </a:rPr>
            </a:br>
            <a:r>
              <a:rPr lang="ru-RU" sz="4400" dirty="0" smtClean="0">
                <a:latin typeface="+mn-lt"/>
              </a:rPr>
              <a:t/>
            </a:r>
            <a:br>
              <a:rPr lang="ru-RU" sz="4400" dirty="0" smtClean="0">
                <a:latin typeface="+mn-lt"/>
              </a:rPr>
            </a:br>
            <a:r>
              <a:rPr lang="ru-RU" sz="4400" dirty="0" smtClean="0">
                <a:latin typeface="+mn-lt"/>
              </a:rPr>
              <a:t/>
            </a:r>
            <a:br>
              <a:rPr lang="ru-RU" sz="4400" dirty="0" smtClean="0">
                <a:latin typeface="+mn-lt"/>
              </a:rPr>
            </a:br>
            <a:r>
              <a:rPr lang="ru-RU" sz="4400" dirty="0" smtClean="0">
                <a:latin typeface="+mn-lt"/>
              </a:rPr>
              <a:t/>
            </a:r>
            <a:br>
              <a:rPr lang="ru-RU" sz="4400" dirty="0" smtClean="0">
                <a:latin typeface="+mn-lt"/>
              </a:rPr>
            </a:br>
            <a:r>
              <a:rPr lang="ru-RU" sz="3600" dirty="0" smtClean="0">
                <a:solidFill>
                  <a:srgbClr val="7030A0"/>
                </a:solidFill>
                <a:latin typeface="+mn-lt"/>
                <a:cs typeface="Aharoni" pitchFamily="2" charset="-79"/>
              </a:rPr>
              <a:t>постарайся запомнить, на каких цветках сидят эти бабочки</a:t>
            </a:r>
            <a:endParaRPr lang="ru-RU" sz="4400" dirty="0">
              <a:solidFill>
                <a:srgbClr val="7030A0"/>
              </a:solidFill>
              <a:latin typeface="+mn-lt"/>
              <a:cs typeface="Aharoni" pitchFamily="2" charset="-79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142976" y="1928802"/>
            <a:ext cx="6286544" cy="4717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33400" y="285728"/>
            <a:ext cx="7851648" cy="1643074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Вспомни и покажи, с каких цветков улетели эти бабочки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9" name="Picture 5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86050" y="2357430"/>
            <a:ext cx="1430343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>
            <a:hlinkClick r:id="" action="ppaction://noaction">
              <a:snd r:embed="rId4" name="laser.wav"/>
            </a:hlinkClick>
          </p:cNvPr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715008" y="2214554"/>
            <a:ext cx="200026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>
            <a:hlinkClick r:id="" action="ppaction://noaction">
              <a:snd r:embed="rId6" name="wind.wav"/>
            </a:hlinkClick>
          </p:cNvPr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71472" y="3643314"/>
            <a:ext cx="1655771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>
            <a:hlinkClick r:id="" action="ppaction://noaction">
              <a:snd r:embed="rId8" name="drumroll.wav"/>
            </a:hlinkClick>
          </p:cNvPr>
          <p:cNvPicPr>
            <a:picLocks noChangeAspect="1" noChangeArrowheads="1"/>
          </p:cNvPicPr>
          <p:nvPr/>
        </p:nvPicPr>
        <p:blipFill>
          <a:blip r:embed="rId9" cstate="email"/>
          <a:stretch>
            <a:fillRect/>
          </a:stretch>
        </p:blipFill>
        <p:spPr bwMode="auto">
          <a:xfrm>
            <a:off x="2285984" y="4929198"/>
            <a:ext cx="2143140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>
            <a:hlinkClick r:id="" action="ppaction://noaction">
              <a:snd r:embed="rId4" name="laser.wav"/>
            </a:hlinkClick>
          </p:cNvPr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2928926" y="3429000"/>
            <a:ext cx="1571636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4929190" y="3143248"/>
            <a:ext cx="235745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>
            <a:hlinkClick r:id="" action="ppaction://noaction">
              <a:snd r:embed="rId6" name="wind.wav"/>
            </a:hlinkClick>
          </p:cNvPr>
          <p:cNvPicPr>
            <a:picLocks noChangeAspect="1" noChangeArrowheads="1"/>
          </p:cNvPicPr>
          <p:nvPr/>
        </p:nvPicPr>
        <p:blipFill>
          <a:blip r:embed="rId12" cstate="email"/>
          <a:srcRect/>
          <a:stretch>
            <a:fillRect/>
          </a:stretch>
        </p:blipFill>
        <p:spPr bwMode="auto">
          <a:xfrm>
            <a:off x="4572000" y="4572008"/>
            <a:ext cx="1726417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>
            <a:hlinkClick r:id="" action="ppaction://noaction">
              <a:snd r:embed="rId8" name="drumroll.wav"/>
            </a:hlinkClick>
          </p:cNvPr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642910" y="2143116"/>
            <a:ext cx="1395199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6759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7030A0"/>
                </a:solidFill>
                <a:cs typeface="Times New Roman" pitchFamily="18" charset="0"/>
              </a:rPr>
              <a:t>Упражнение 2</a:t>
            </a:r>
            <a:br>
              <a:rPr lang="ru-RU" sz="4000" dirty="0" smtClean="0">
                <a:solidFill>
                  <a:srgbClr val="7030A0"/>
                </a:solidFill>
                <a:cs typeface="Times New Roman" pitchFamily="18" charset="0"/>
              </a:rPr>
            </a:br>
            <a:r>
              <a:rPr lang="ru-RU" sz="4000" dirty="0" smtClean="0">
                <a:solidFill>
                  <a:srgbClr val="7030A0"/>
                </a:solidFill>
                <a:cs typeface="Times New Roman" pitchFamily="18" charset="0"/>
              </a:rPr>
              <a:t>Найди отличия между картинками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74" y="5500702"/>
            <a:ext cx="6043626" cy="135729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6400" b="1" dirty="0" smtClean="0">
                <a:ln w="1905"/>
                <a:solidFill>
                  <a:schemeClr val="accent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Проверь</a:t>
            </a:r>
          </a:p>
          <a:p>
            <a:pPr algn="ctr"/>
            <a:r>
              <a:rPr lang="ru-RU" sz="6400" b="1" dirty="0" smtClean="0">
                <a:ln w="1905"/>
                <a:solidFill>
                  <a:schemeClr val="accent3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2" action="ppaction://hlinksldjump"/>
              </a:rPr>
              <a:t> себя</a:t>
            </a:r>
            <a:endParaRPr lang="ru-RU" sz="6400" b="1" dirty="0" smtClean="0">
              <a:ln w="1905"/>
              <a:solidFill>
                <a:schemeClr val="accent3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28662" y="2143116"/>
            <a:ext cx="3429024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357686" y="2143116"/>
            <a:ext cx="3267075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7030A0"/>
                </a:solidFill>
                <a:cs typeface="Times New Roman" pitchFamily="18" charset="0"/>
              </a:rPr>
              <a:t>Упражнение 2</a:t>
            </a:r>
            <a:br>
              <a:rPr lang="ru-RU" sz="3600" dirty="0" smtClean="0">
                <a:solidFill>
                  <a:srgbClr val="7030A0"/>
                </a:solidFill>
                <a:cs typeface="Times New Roman" pitchFamily="18" charset="0"/>
              </a:rPr>
            </a:br>
            <a:r>
              <a:rPr lang="ru-RU" sz="3600" dirty="0" smtClean="0">
                <a:solidFill>
                  <a:srgbClr val="7030A0"/>
                </a:solidFill>
                <a:cs typeface="Times New Roman" pitchFamily="18" charset="0"/>
              </a:rPr>
              <a:t>Найди отличия между картинками</a:t>
            </a:r>
            <a:endParaRPr lang="ru-RU" sz="3200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2071678"/>
            <a:ext cx="432394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857752" y="2071678"/>
            <a:ext cx="4071966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Стрелка вправо 9"/>
          <p:cNvSpPr/>
          <p:nvPr/>
        </p:nvSpPr>
        <p:spPr>
          <a:xfrm>
            <a:off x="928662" y="3071810"/>
            <a:ext cx="500066" cy="484632"/>
          </a:xfrm>
          <a:prstGeom prst="rightArrow">
            <a:avLst/>
          </a:prstGeom>
          <a:solidFill>
            <a:srgbClr val="FFFF00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2714612" y="2214554"/>
            <a:ext cx="484632" cy="928694"/>
          </a:xfrm>
          <a:prstGeom prst="downArrow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928662" y="3643314"/>
            <a:ext cx="978408" cy="484632"/>
          </a:xfrm>
          <a:prstGeom prst="rightArrow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285720" y="4714884"/>
            <a:ext cx="692688" cy="484632"/>
          </a:xfrm>
          <a:prstGeom prst="rightArrow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верх 14"/>
          <p:cNvSpPr/>
          <p:nvPr/>
        </p:nvSpPr>
        <p:spPr>
          <a:xfrm>
            <a:off x="4214810" y="4429132"/>
            <a:ext cx="484632" cy="714380"/>
          </a:xfrm>
          <a:prstGeom prst="upArrow">
            <a:avLst/>
          </a:prstGeom>
          <a:solidFill>
            <a:srgbClr val="FFFF00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верх 15"/>
          <p:cNvSpPr/>
          <p:nvPr/>
        </p:nvSpPr>
        <p:spPr>
          <a:xfrm>
            <a:off x="3500430" y="4929198"/>
            <a:ext cx="484632" cy="500066"/>
          </a:xfrm>
          <a:prstGeom prst="upArrow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лево 16"/>
          <p:cNvSpPr/>
          <p:nvPr/>
        </p:nvSpPr>
        <p:spPr>
          <a:xfrm>
            <a:off x="2643174" y="5143512"/>
            <a:ext cx="978408" cy="341756"/>
          </a:xfrm>
          <a:prstGeom prst="leftArrow">
            <a:avLst/>
          </a:prstGeom>
          <a:solidFill>
            <a:srgbClr val="FFFF00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верх 20"/>
          <p:cNvSpPr/>
          <p:nvPr/>
        </p:nvSpPr>
        <p:spPr>
          <a:xfrm>
            <a:off x="2786050" y="4000504"/>
            <a:ext cx="484632" cy="500066"/>
          </a:xfrm>
          <a:prstGeom prst="upArrow">
            <a:avLst/>
          </a:prstGeom>
          <a:solidFill>
            <a:srgbClr val="FF0000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Выгнутая влево стрелка 23"/>
          <p:cNvSpPr/>
          <p:nvPr/>
        </p:nvSpPr>
        <p:spPr>
          <a:xfrm>
            <a:off x="1071538" y="2285992"/>
            <a:ext cx="374330" cy="787524"/>
          </a:xfrm>
          <a:prstGeom prst="curvedRightArrow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0"/>
            <a:ext cx="8643966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0034" y="1357298"/>
            <a:ext cx="8143932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214290"/>
            <a:ext cx="7851648" cy="714380"/>
          </a:xfrm>
        </p:spPr>
        <p:txBody>
          <a:bodyPr>
            <a:noAutofit/>
          </a:bodyPr>
          <a:lstStyle/>
          <a:p>
            <a:pPr algn="l"/>
            <a:r>
              <a:rPr lang="ru-RU" sz="3600" dirty="0" smtClean="0">
                <a:solidFill>
                  <a:srgbClr val="C00000"/>
                </a:solidFill>
              </a:rPr>
              <a:t>Сколько на картинке девочек?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85786" y="1071546"/>
            <a:ext cx="13573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>
            <a:hlinkClick r:id="" action="ppaction://noaction" highlightClick="1">
              <a:snd r:embed="rId3" name="chimes.wav"/>
            </a:hlinkClick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72132" y="1857364"/>
            <a:ext cx="106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500694" y="1285860"/>
            <a:ext cx="5905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28596" y="3286124"/>
            <a:ext cx="3857652" cy="471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57158" y="3786190"/>
            <a:ext cx="92869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9" name="Picture 9">
            <a:hlinkClick r:id="" action="ppaction://noaction" highlightClick="1">
              <a:snd r:embed="rId3" name="chimes.wav"/>
            </a:hlinkClick>
          </p:cNvPr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4286248" y="1214422"/>
            <a:ext cx="12858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0" name="Picture 10">
            <a:hlinkClick r:id="" action="ppaction://noaction" highlightClick="1">
              <a:snd r:embed="rId9" name="type.wav"/>
            </a:hlinkClick>
          </p:cNvPr>
          <p:cNvPicPr>
            <a:picLocks noChangeAspect="1" noChangeArrowheads="1"/>
          </p:cNvPicPr>
          <p:nvPr/>
        </p:nvPicPr>
        <p:blipFill>
          <a:blip r:embed="rId10" cstate="email"/>
          <a:srcRect/>
          <a:stretch>
            <a:fillRect/>
          </a:stretch>
        </p:blipFill>
        <p:spPr bwMode="auto">
          <a:xfrm>
            <a:off x="1571604" y="3714752"/>
            <a:ext cx="10287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11" cstate="email"/>
          <a:srcRect/>
          <a:stretch>
            <a:fillRect/>
          </a:stretch>
        </p:blipFill>
        <p:spPr bwMode="auto">
          <a:xfrm>
            <a:off x="5143504" y="3429000"/>
            <a:ext cx="335758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5143504" y="4071942"/>
            <a:ext cx="5905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2" name="Picture 12">
            <a:hlinkClick r:id="" action="ppaction://noaction" highlightClick="1">
              <a:snd r:embed="rId12" name="hammer.wav"/>
            </a:hlinkClick>
          </p:cNvPr>
          <p:cNvPicPr>
            <a:picLocks noChangeAspect="1" noChangeArrowheads="1"/>
          </p:cNvPicPr>
          <p:nvPr/>
        </p:nvPicPr>
        <p:blipFill>
          <a:blip r:embed="rId13" cstate="email"/>
          <a:srcRect/>
          <a:stretch>
            <a:fillRect/>
          </a:stretch>
        </p:blipFill>
        <p:spPr bwMode="auto">
          <a:xfrm>
            <a:off x="7143768" y="4071942"/>
            <a:ext cx="64294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14" cstate="email"/>
          <a:srcRect/>
          <a:stretch>
            <a:fillRect/>
          </a:stretch>
        </p:blipFill>
        <p:spPr bwMode="auto">
          <a:xfrm>
            <a:off x="6143636" y="4643446"/>
            <a:ext cx="4857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15" cstate="email"/>
          <a:srcRect/>
          <a:stretch>
            <a:fillRect/>
          </a:stretch>
        </p:blipFill>
        <p:spPr bwMode="auto">
          <a:xfrm>
            <a:off x="2786050" y="1571612"/>
            <a:ext cx="857256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5" name="Picture 15"/>
          <p:cNvPicPr>
            <a:picLocks noChangeAspect="1" noChangeArrowheads="1"/>
          </p:cNvPicPr>
          <p:nvPr/>
        </p:nvPicPr>
        <p:blipFill>
          <a:blip r:embed="rId16" cstate="email"/>
          <a:srcRect/>
          <a:stretch>
            <a:fillRect/>
          </a:stretch>
        </p:blipFill>
        <p:spPr bwMode="auto">
          <a:xfrm>
            <a:off x="571472" y="5072074"/>
            <a:ext cx="300039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6" name="Picture 16">
            <a:hlinkClick r:id="" action="ppaction://noaction" highlightClick="1">
              <a:snd r:embed="rId17" name="coin.wav"/>
            </a:hlinkClick>
          </p:cNvPr>
          <p:cNvPicPr>
            <a:picLocks noChangeAspect="1" noChangeArrowheads="1"/>
          </p:cNvPicPr>
          <p:nvPr/>
        </p:nvPicPr>
        <p:blipFill>
          <a:blip r:embed="rId18" cstate="email"/>
          <a:srcRect/>
          <a:stretch>
            <a:fillRect/>
          </a:stretch>
        </p:blipFill>
        <p:spPr bwMode="auto">
          <a:xfrm>
            <a:off x="571472" y="5715016"/>
            <a:ext cx="785818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Рисунок 19" descr="i.jpg"/>
          <p:cNvPicPr>
            <a:picLocks noChangeAspect="1"/>
          </p:cNvPicPr>
          <p:nvPr/>
        </p:nvPicPr>
        <p:blipFill>
          <a:blip r:embed="rId19" cstate="email"/>
          <a:stretch>
            <a:fillRect/>
          </a:stretch>
        </p:blipFill>
        <p:spPr>
          <a:xfrm>
            <a:off x="1714480" y="5786454"/>
            <a:ext cx="1166811" cy="1071546"/>
          </a:xfrm>
          <a:prstGeom prst="rect">
            <a:avLst/>
          </a:prstGeom>
        </p:spPr>
      </p:pic>
      <p:pic>
        <p:nvPicPr>
          <p:cNvPr id="5137" name="Picture 17">
            <a:hlinkClick r:id="" action="ppaction://noaction" highlightClick="1">
              <a:snd r:embed="rId20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21" cstate="email"/>
          <a:srcRect/>
          <a:stretch>
            <a:fillRect/>
          </a:stretch>
        </p:blipFill>
        <p:spPr bwMode="auto">
          <a:xfrm>
            <a:off x="3571868" y="5500702"/>
            <a:ext cx="1071570" cy="112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4282" y="1357298"/>
            <a:ext cx="8643998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85786" y="285728"/>
            <a:ext cx="728667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1357298"/>
            <a:ext cx="750099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Скругленная соединительная линия 4"/>
          <p:cNvCxnSpPr/>
          <p:nvPr/>
        </p:nvCxnSpPr>
        <p:spPr>
          <a:xfrm>
            <a:off x="2643174" y="3286124"/>
            <a:ext cx="3429024" cy="2428892"/>
          </a:xfrm>
          <a:prstGeom prst="curvedConnector3">
            <a:avLst>
              <a:gd name="adj1" fmla="val 50000"/>
            </a:avLst>
          </a:prstGeom>
          <a:ln w="22225">
            <a:solidFill>
              <a:srgbClr val="7030A0"/>
            </a:solidFill>
            <a:headEnd type="triangle" w="lg" len="lg"/>
            <a:tailEnd type="triangle" w="lg" len="lg"/>
          </a:ln>
          <a:scene3d>
            <a:camera prst="orthographicFront"/>
            <a:lightRig rig="threePt" dir="t"/>
          </a:scene3d>
          <a:sp3d>
            <a:bevelT w="3175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3571868" y="4929198"/>
            <a:ext cx="914400" cy="914400"/>
          </a:xfrm>
          <a:prstGeom prst="straightConnector1">
            <a:avLst/>
          </a:prstGeom>
          <a:ln w="41275" cmpd="tri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кругленная соединительная линия 9"/>
          <p:cNvCxnSpPr/>
          <p:nvPr/>
        </p:nvCxnSpPr>
        <p:spPr>
          <a:xfrm>
            <a:off x="4714876" y="3714752"/>
            <a:ext cx="1357322" cy="857256"/>
          </a:xfrm>
          <a:prstGeom prst="curvedConnector3">
            <a:avLst>
              <a:gd name="adj1" fmla="val 50000"/>
            </a:avLst>
          </a:prstGeom>
          <a:ln w="28575" cap="sq" cmpd="thickThin">
            <a:solidFill>
              <a:schemeClr val="tx2">
                <a:lumMod val="60000"/>
                <a:lumOff val="40000"/>
                <a:alpha val="53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кругленная соединительная линия 11">
            <a:hlinkClick r:id="rId3" action="ppaction://hlinksldjump"/>
          </p:cNvPr>
          <p:cNvCxnSpPr/>
          <p:nvPr/>
        </p:nvCxnSpPr>
        <p:spPr>
          <a:xfrm rot="10800000" flipV="1">
            <a:off x="2786050" y="3357562"/>
            <a:ext cx="3429024" cy="2286016"/>
          </a:xfrm>
          <a:prstGeom prst="curvedConnector3">
            <a:avLst>
              <a:gd name="adj1" fmla="val 38923"/>
            </a:avLst>
          </a:prstGeom>
          <a:ln w="28575" cmpd="dbl">
            <a:solidFill>
              <a:schemeClr val="tx1">
                <a:lumMod val="85000"/>
                <a:lumOff val="15000"/>
              </a:schemeClr>
            </a:solidFill>
            <a:headEnd type="diamond" w="lg" len="lg"/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27784" y="548680"/>
            <a:ext cx="4232121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Правильный ответ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</TotalTime>
  <Words>34</Words>
  <Application>Microsoft Office PowerPoint</Application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Давай играть !!! </vt:lpstr>
      <vt:lpstr>      постарайся запомнить, на каких цветках сидят эти бабочки</vt:lpstr>
      <vt:lpstr>Вспомни и покажи, с каких цветков улетели эти бабочки</vt:lpstr>
      <vt:lpstr>Упражнение 2 Найди отличия между картинками</vt:lpstr>
      <vt:lpstr>Упражнение 2 Найди отличия между картинками</vt:lpstr>
      <vt:lpstr>Слайд 6</vt:lpstr>
      <vt:lpstr>Сколько на картинке девочек?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Давай играть !!!</dc:title>
  <dc:creator>SEGA</dc:creator>
  <cp:lastModifiedBy>Администратор</cp:lastModifiedBy>
  <cp:revision>14</cp:revision>
  <dcterms:created xsi:type="dcterms:W3CDTF">2014-06-07T17:16:26Z</dcterms:created>
  <dcterms:modified xsi:type="dcterms:W3CDTF">2016-01-25T04:29:44Z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695090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