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83" r:id="rId2"/>
    <p:sldId id="280" r:id="rId3"/>
    <p:sldId id="281" r:id="rId4"/>
    <p:sldId id="257" r:id="rId5"/>
    <p:sldId id="258" r:id="rId6"/>
    <p:sldId id="259" r:id="rId7"/>
    <p:sldId id="260" r:id="rId8"/>
    <p:sldId id="268" r:id="rId9"/>
    <p:sldId id="271" r:id="rId10"/>
    <p:sldId id="270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61" r:id="rId20"/>
    <p:sldId id="28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014-F280-4BC8-8DA1-B8042F82187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D0C4-B1D1-4603-98A0-631F5137A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014-F280-4BC8-8DA1-B8042F82187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D0C4-B1D1-4603-98A0-631F5137A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014-F280-4BC8-8DA1-B8042F82187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D0C4-B1D1-4603-98A0-631F5137A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014-F280-4BC8-8DA1-B8042F82187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D0C4-B1D1-4603-98A0-631F5137A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014-F280-4BC8-8DA1-B8042F82187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D0C4-B1D1-4603-98A0-631F5137A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014-F280-4BC8-8DA1-B8042F82187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D0C4-B1D1-4603-98A0-631F5137A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014-F280-4BC8-8DA1-B8042F82187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D0C4-B1D1-4603-98A0-631F5137A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014-F280-4BC8-8DA1-B8042F82187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D0C4-B1D1-4603-98A0-631F5137A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014-F280-4BC8-8DA1-B8042F82187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D0C4-B1D1-4603-98A0-631F5137A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014-F280-4BC8-8DA1-B8042F82187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D0C4-B1D1-4603-98A0-631F5137A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D014-F280-4BC8-8DA1-B8042F82187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12D0C4-B1D1-4603-98A0-631F5137A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FD014-F280-4BC8-8DA1-B8042F82187F}" type="datetimeFigureOut">
              <a:rPr lang="ru-RU" smtClean="0"/>
              <a:pPr/>
              <a:t>25.01.2016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12D0C4-B1D1-4603-98A0-631F5137A1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75" y="0"/>
            <a:ext cx="7772400" cy="1470025"/>
          </a:xfrm>
        </p:spPr>
        <p:txBody>
          <a:bodyPr/>
          <a:lstStyle/>
          <a:p>
            <a:pPr eaLnBrk="1" hangingPunct="1"/>
            <a:r>
              <a:rPr lang="ru-RU" b="1" dirty="0" smtClean="0"/>
              <a:t>Классный час  на тему: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79712" y="2420888"/>
            <a:ext cx="4572032" cy="2071702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ru-RU" sz="7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 тебе, Россия!!</a:t>
            </a:r>
            <a:r>
              <a:rPr lang="ru-RU" sz="7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!</a:t>
            </a:r>
            <a:endParaRPr lang="ru-RU" sz="70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51520" y="1124744"/>
            <a:ext cx="914400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700" b="1" dirty="0">
                <a:latin typeface="Arial" charset="0"/>
              </a:rPr>
              <a:t> Что такое </a:t>
            </a:r>
            <a:r>
              <a:rPr lang="ru-RU" sz="3000" b="1" i="1" dirty="0">
                <a:latin typeface="Arial" charset="0"/>
              </a:rPr>
              <a:t>КОНСТИТУЦИЯ</a:t>
            </a:r>
            <a:r>
              <a:rPr lang="ru-RU" sz="2700" b="1" dirty="0">
                <a:latin typeface="Arial" charset="0"/>
              </a:rPr>
              <a:t>?</a:t>
            </a:r>
          </a:p>
        </p:txBody>
      </p:sp>
      <p:pic>
        <p:nvPicPr>
          <p:cNvPr id="14340" name="Picture 4" descr="http://www.j100.ru/upload/iblock/962/962b666be44323be2874da4cf8015a4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2348880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2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WordArt 4"/>
          <p:cNvSpPr>
            <a:spLocks noChangeArrowheads="1" noChangeShapeType="1" noTextEdit="1"/>
          </p:cNvSpPr>
          <p:nvPr/>
        </p:nvSpPr>
        <p:spPr bwMode="auto">
          <a:xfrm>
            <a:off x="1371600" y="228600"/>
            <a:ext cx="662940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Конституция РФ</a:t>
            </a:r>
          </a:p>
        </p:txBody>
      </p:sp>
      <p:pic>
        <p:nvPicPr>
          <p:cNvPr id="15362" name="Picture 5" descr="img1229095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524000"/>
            <a:ext cx="2773363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762000" y="914400"/>
            <a:ext cx="5334000" cy="428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500" b="1">
                <a:latin typeface="Arial" charset="0"/>
              </a:rPr>
              <a:t>Конституция РФ</a:t>
            </a:r>
            <a:r>
              <a:rPr lang="ru-RU" sz="2500">
                <a:latin typeface="Arial" charset="0"/>
              </a:rPr>
              <a:t> - это основной закон государства, то есть список самых главных правил, которые установили для себя граждане России.</a:t>
            </a:r>
          </a:p>
          <a:p>
            <a:pPr algn="ctr"/>
            <a:r>
              <a:rPr lang="ru-RU" sz="2500">
                <a:latin typeface="Arial" charset="0"/>
              </a:rPr>
              <a:t>Все другие законы и правила, действующие в нашей стране, даже правила перехода улицы, не должны противоречить главным правилам, записанным в Конституции.</a:t>
            </a:r>
          </a:p>
        </p:txBody>
      </p:sp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457200" y="5181600"/>
            <a:ext cx="55626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>
                <a:latin typeface="Arial" charset="0"/>
              </a:rPr>
              <a:t>Зачем нам нужны законы?</a:t>
            </a:r>
            <a:r>
              <a:rPr lang="ru-RU" sz="5000" b="1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12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 Box 4"/>
          <p:cNvSpPr txBox="1">
            <a:spLocks noChangeArrowheads="1"/>
          </p:cNvSpPr>
          <p:nvPr/>
        </p:nvSpPr>
        <p:spPr bwMode="auto">
          <a:xfrm>
            <a:off x="228600" y="1431925"/>
            <a:ext cx="8534400" cy="504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500">
                <a:latin typeface="Arial" charset="0"/>
              </a:rPr>
              <a:t>Сначала Конституцию придумали и записали учёные, потом граждане государства прочли её и обсудили друг с другом, в газетах, по телевидению. Некоторые правила из Конституции вычеркнули, другие - добавили, третьи - переписали по-другому. </a:t>
            </a:r>
          </a:p>
          <a:p>
            <a:r>
              <a:rPr lang="ru-RU" sz="2500">
                <a:latin typeface="Arial" charset="0"/>
              </a:rPr>
              <a:t>Потом состоялся </a:t>
            </a:r>
            <a:r>
              <a:rPr lang="ru-RU" sz="2500" i="1">
                <a:latin typeface="Arial" charset="0"/>
              </a:rPr>
              <a:t>референдум</a:t>
            </a:r>
            <a:r>
              <a:rPr lang="ru-RU" sz="2500">
                <a:latin typeface="Arial" charset="0"/>
              </a:rPr>
              <a:t>. Каждый гражданин имел возможность прийти в специальное место и заявить, согласен он с такой Конституцией или не согласен. Оказалось, что большинство граждан согласно. </a:t>
            </a:r>
          </a:p>
          <a:p>
            <a:r>
              <a:rPr lang="ru-RU" sz="2500">
                <a:latin typeface="Arial" charset="0"/>
              </a:rPr>
              <a:t>Так, </a:t>
            </a:r>
            <a:r>
              <a:rPr lang="ru-RU" sz="2500" b="1">
                <a:latin typeface="Arial" charset="0"/>
              </a:rPr>
              <a:t>12 декабря 1993 года</a:t>
            </a:r>
            <a:r>
              <a:rPr lang="ru-RU" sz="2500">
                <a:latin typeface="Arial" charset="0"/>
              </a:rPr>
              <a:t> была принята наша </a:t>
            </a:r>
            <a:r>
              <a:rPr lang="ru-RU" sz="2500" b="1" i="1">
                <a:latin typeface="Arial" charset="0"/>
              </a:rPr>
              <a:t>Конституция</a:t>
            </a:r>
            <a:r>
              <a:rPr lang="ru-RU" sz="2500">
                <a:latin typeface="Arial" charset="0"/>
              </a:rPr>
              <a:t>. </a:t>
            </a:r>
          </a:p>
          <a:p>
            <a:r>
              <a:rPr lang="ru-RU" sz="2500" b="1" i="1">
                <a:latin typeface="Arial" charset="0"/>
              </a:rPr>
              <a:t>Этот день стал всенародным праздником.</a:t>
            </a:r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title" idx="4294967295"/>
          </p:nvPr>
        </p:nvSpPr>
        <p:spPr>
          <a:xfrm>
            <a:off x="2819400" y="228600"/>
            <a:ext cx="6324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chemeClr val="tx1"/>
                </a:solidFill>
                <a:effectLst/>
              </a:rPr>
              <a:t/>
            </a:r>
            <a:br>
              <a:rPr lang="ru-RU" sz="3200" b="1">
                <a:solidFill>
                  <a:schemeClr val="tx1"/>
                </a:solidFill>
                <a:effectLst/>
              </a:rPr>
            </a:br>
            <a:r>
              <a:rPr lang="ru-RU" sz="3200" b="1">
                <a:solidFill>
                  <a:schemeClr val="tx1"/>
                </a:solidFill>
                <a:effectLst/>
              </a:rPr>
              <a:t>Когда и как была принята Конституция РФ?</a:t>
            </a:r>
            <a:br>
              <a:rPr lang="ru-RU" sz="3200" b="1">
                <a:solidFill>
                  <a:schemeClr val="tx1"/>
                </a:solidFill>
                <a:effectLst/>
              </a:rPr>
            </a:br>
            <a:endParaRPr lang="ru-RU" sz="3200" b="1">
              <a:solidFill>
                <a:schemeClr val="tx1"/>
              </a:solidFill>
              <a:effectLst/>
            </a:endParaRPr>
          </a:p>
        </p:txBody>
      </p:sp>
      <p:pic>
        <p:nvPicPr>
          <p:cNvPr id="11266" name="Picture 2" descr="http://www.koipkro.kostroma.ru/Kostroma_EDU/Kos_sch_36/DocLib/_w/%D1%83%D1%87%D0%B5%D0%BD%D0%B8%D0%BA_p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43608" cy="13914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3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63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 Box 4"/>
          <p:cNvSpPr txBox="1">
            <a:spLocks noChangeArrowheads="1"/>
          </p:cNvSpPr>
          <p:nvPr/>
        </p:nvSpPr>
        <p:spPr bwMode="auto">
          <a:xfrm>
            <a:off x="228600" y="1524000"/>
            <a:ext cx="8382000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>
                <a:latin typeface="Arial" charset="0"/>
              </a:rPr>
              <a:t>В Конституции сказано: </a:t>
            </a:r>
            <a:r>
              <a:rPr lang="ru-RU" sz="2200" b="1" i="1">
                <a:latin typeface="Arial" charset="0"/>
              </a:rPr>
              <a:t>человек, его права и свободы являются высшей ценностью</a:t>
            </a:r>
            <a:r>
              <a:rPr lang="ru-RU" sz="2200">
                <a:latin typeface="Arial" charset="0"/>
              </a:rPr>
              <a:t>. </a:t>
            </a:r>
          </a:p>
          <a:p>
            <a:r>
              <a:rPr lang="ru-RU" sz="2200" b="1" i="1">
                <a:latin typeface="Arial" charset="0"/>
              </a:rPr>
              <a:t>Это значит, что не человек существует для государства, а государство для человека. </a:t>
            </a:r>
          </a:p>
          <a:p>
            <a:r>
              <a:rPr lang="ru-RU" sz="2200">
                <a:latin typeface="Arial" charset="0"/>
              </a:rPr>
              <a:t>Во-вторых, объявляется, что </a:t>
            </a:r>
            <a:r>
              <a:rPr lang="ru-RU" sz="2200" b="1" i="1">
                <a:latin typeface="Arial" charset="0"/>
              </a:rPr>
              <a:t>наше государство считает своей обязанностью защищать не только права своих граждан</a:t>
            </a:r>
            <a:r>
              <a:rPr lang="ru-RU" sz="2200">
                <a:latin typeface="Arial" charset="0"/>
              </a:rPr>
              <a:t>, но и права любого человека, даже если он не гражданин РФ. </a:t>
            </a:r>
          </a:p>
          <a:p>
            <a:r>
              <a:rPr lang="ru-RU" sz="2200">
                <a:latin typeface="Arial" charset="0"/>
              </a:rPr>
              <a:t>В-третьих, в Конституции </a:t>
            </a:r>
            <a:r>
              <a:rPr lang="ru-RU" sz="2200" b="1" i="1">
                <a:latin typeface="Arial" charset="0"/>
              </a:rPr>
              <a:t>перечислены основные права и обязанности человека и гражданина</a:t>
            </a:r>
            <a:r>
              <a:rPr lang="ru-RU" sz="2200">
                <a:latin typeface="Arial" charset="0"/>
              </a:rPr>
              <a:t>, то есть, сказано, что можно делать человеку и гражданину РФ, а что - нельзя.</a:t>
            </a:r>
          </a:p>
          <a:p>
            <a:r>
              <a:rPr lang="ru-RU" sz="2200">
                <a:latin typeface="Arial" charset="0"/>
              </a:rPr>
              <a:t>В Конституции записано, что </a:t>
            </a:r>
            <a:r>
              <a:rPr lang="ru-RU" sz="2200" b="1" i="1">
                <a:latin typeface="Arial" charset="0"/>
              </a:rPr>
              <a:t>все взрослые имеют право выбирать главу государства, обязаны защищать страну</a:t>
            </a:r>
            <a:r>
              <a:rPr lang="ru-RU" sz="2200">
                <a:latin typeface="Arial" charset="0"/>
              </a:rPr>
              <a:t>, если ей грозит опасность, что </a:t>
            </a:r>
            <a:r>
              <a:rPr lang="ru-RU" sz="2200" b="1" i="1">
                <a:latin typeface="Arial" charset="0"/>
              </a:rPr>
              <a:t>Россия — дружная семья равноправных народов</a:t>
            </a:r>
            <a:r>
              <a:rPr lang="ru-RU" sz="2200">
                <a:latin typeface="Arial" charset="0"/>
              </a:rPr>
              <a:t>.</a:t>
            </a:r>
          </a:p>
        </p:txBody>
      </p:sp>
      <p:sp>
        <p:nvSpPr>
          <p:cNvPr id="17416" name="Rectangle 8"/>
          <p:cNvSpPr>
            <a:spLocks noGrp="1" noChangeArrowheads="1"/>
          </p:cNvSpPr>
          <p:nvPr>
            <p:ph type="title"/>
          </p:nvPr>
        </p:nvSpPr>
        <p:spPr>
          <a:xfrm>
            <a:off x="2057400" y="381000"/>
            <a:ext cx="63246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solidFill>
                  <a:schemeClr val="tx1"/>
                </a:solidFill>
                <a:effectLst/>
              </a:rPr>
              <a:t>Что сказано в нашей Конституции?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4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4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4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74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74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 Box 4"/>
          <p:cNvSpPr txBox="1">
            <a:spLocks noChangeArrowheads="1"/>
          </p:cNvSpPr>
          <p:nvPr/>
        </p:nvSpPr>
        <p:spPr bwMode="auto">
          <a:xfrm>
            <a:off x="838200" y="449263"/>
            <a:ext cx="777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8435" name="Text Box 6"/>
          <p:cNvSpPr txBox="1">
            <a:spLocks noChangeArrowheads="1"/>
          </p:cNvSpPr>
          <p:nvPr/>
        </p:nvSpPr>
        <p:spPr bwMode="auto">
          <a:xfrm>
            <a:off x="609600" y="304800"/>
            <a:ext cx="662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8448" name="Rectangle 16"/>
          <p:cNvSpPr>
            <a:spLocks noGrp="1" noChangeArrowheads="1"/>
          </p:cNvSpPr>
          <p:nvPr>
            <p:ph type="title"/>
          </p:nvPr>
        </p:nvSpPr>
        <p:spPr>
          <a:xfrm>
            <a:off x="1676400" y="292100"/>
            <a:ext cx="7010400" cy="16891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>
                <a:effectLst/>
              </a:rPr>
              <a:t>Как вы думаете, когда у человека появляются права, которые закреплены нашим основным документом Конституцией?</a:t>
            </a:r>
            <a:br>
              <a:rPr lang="ru-RU" sz="2800" b="1">
                <a:effectLst/>
              </a:rPr>
            </a:br>
            <a:endParaRPr lang="ru-RU" sz="2800" b="1">
              <a:effectLst/>
            </a:endParaRPr>
          </a:p>
        </p:txBody>
      </p:sp>
      <p:sp>
        <p:nvSpPr>
          <p:cNvPr id="18446" name="Rectangle 14"/>
          <p:cNvSpPr>
            <a:spLocks noGrp="1" noChangeArrowheads="1"/>
          </p:cNvSpPr>
          <p:nvPr>
            <p:ph idx="1"/>
          </p:nvPr>
        </p:nvSpPr>
        <p:spPr>
          <a:xfrm>
            <a:off x="228600" y="2133600"/>
            <a:ext cx="8382000" cy="3505200"/>
          </a:xfrm>
        </p:spPr>
        <p:txBody>
          <a:bodyPr/>
          <a:lstStyle/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ru-RU" sz="2800" b="1">
                <a:effectLst/>
              </a:rPr>
              <a:t>Итак ,когда человек рождается на свет, он уже имеет право на жизнь, на гражданство, образование, медицинское обслуживание, свободу, отдых, труд и т.д.</a:t>
            </a:r>
          </a:p>
          <a:p>
            <a:pPr>
              <a:buFontTx/>
              <a:buNone/>
            </a:pPr>
            <a:r>
              <a:rPr lang="ru-RU" sz="2800" b="1">
                <a:effectLst/>
              </a:rPr>
              <a:t>С 18 лет вы будете обладать  всеми правами, прописанными  в  Конституции .</a:t>
            </a:r>
          </a:p>
          <a:p>
            <a:pPr>
              <a:buFontTx/>
              <a:buNone/>
            </a:pPr>
            <a:endParaRPr lang="ru-RU" sz="2800" b="1">
              <a:effectLst/>
            </a:endParaRPr>
          </a:p>
          <a:p>
            <a:pPr>
              <a:buFontTx/>
              <a:buNone/>
            </a:pPr>
            <a:endParaRPr lang="ru-RU" sz="2800" b="1">
              <a:effectLst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4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292100"/>
            <a:ext cx="6934200" cy="13843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>
                <a:effectLst/>
              </a:rPr>
              <a:t>А разве  у человека  есть только права?</a:t>
            </a:r>
            <a:br>
              <a:rPr lang="ru-RU" sz="3200" b="1">
                <a:effectLst/>
              </a:rPr>
            </a:br>
            <a:endParaRPr lang="ru-RU" sz="3200" b="1">
              <a:effectLst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ru-RU" b="1">
                <a:effectLst/>
              </a:rPr>
              <a:t>Есть у нас с Вами и обязанности.  </a:t>
            </a:r>
          </a:p>
          <a:p>
            <a:pPr algn="ctr">
              <a:buFontTx/>
              <a:buNone/>
            </a:pPr>
            <a:r>
              <a:rPr lang="ru-RU" b="1">
                <a:effectLst/>
              </a:rPr>
              <a:t>Главная наша обязанность соблюдать законы, хорошо учиться, выбрать профессию и стать достойными гражданами своей Родины.</a:t>
            </a:r>
          </a:p>
          <a:p>
            <a:pPr>
              <a:buFontTx/>
              <a:buNone/>
            </a:pPr>
            <a:endParaRPr lang="ru-RU"/>
          </a:p>
        </p:txBody>
      </p:sp>
      <p:pic>
        <p:nvPicPr>
          <p:cNvPr id="8194" name="Picture 2" descr="http://www.stihi.ru/pics/2011/01/18/7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628800" cy="16288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292100"/>
            <a:ext cx="5562600" cy="1384300"/>
          </a:xfrm>
        </p:spPr>
        <p:txBody>
          <a:bodyPr>
            <a:normAutofit/>
          </a:bodyPr>
          <a:lstStyle/>
          <a:p>
            <a:pPr algn="ctr"/>
            <a:r>
              <a:rPr lang="ru-RU" sz="4000"/>
              <a:t>Кто является главой нашего государства? 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3352800" y="2514600"/>
            <a:ext cx="4953000" cy="285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latin typeface="Arial" charset="0"/>
              </a:rPr>
              <a:t>Президент России – гарант Конституции.</a:t>
            </a:r>
          </a:p>
          <a:p>
            <a:pPr algn="ctr">
              <a:spcBef>
                <a:spcPct val="50000"/>
              </a:spcBef>
            </a:pPr>
            <a:r>
              <a:rPr lang="ru-RU" sz="2500" b="1">
                <a:latin typeface="Arial" charset="0"/>
              </a:rPr>
              <a:t>Он следит за выполнением гражданами законов государства.</a:t>
            </a:r>
          </a:p>
          <a:p>
            <a:pPr algn="ctr">
              <a:spcBef>
                <a:spcPct val="50000"/>
              </a:spcBef>
            </a:pPr>
            <a:endParaRPr lang="ru-RU" sz="2500" b="1">
              <a:latin typeface="Arial" charset="0"/>
            </a:endParaRPr>
          </a:p>
        </p:txBody>
      </p:sp>
      <p:pic>
        <p:nvPicPr>
          <p:cNvPr id="7170" name="Picture 2" descr="http://www.stihi.ru/pics/2011/01/18/75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476672"/>
            <a:ext cx="2492895" cy="249289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 Box 4"/>
          <p:cNvSpPr txBox="1">
            <a:spLocks noChangeArrowheads="1"/>
          </p:cNvSpPr>
          <p:nvPr/>
        </p:nvSpPr>
        <p:spPr bwMode="auto">
          <a:xfrm>
            <a:off x="1600200" y="5334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pic>
        <p:nvPicPr>
          <p:cNvPr id="19459" name="Picture 7" descr="5002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2857500" cy="1890713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4191000" y="457200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457200" y="2895600"/>
            <a:ext cx="556260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200" b="1">
                <a:latin typeface="Arial" charset="0"/>
              </a:rPr>
              <a:t>"Клянусь при осуществлении полномочий Президента Российской Федерации уважать и охранять права и свободы человека и гражданина, соблюдать и защищать Конституцию Российской Федерации, защищать суверенитет и независимость, безопасность и целостность государства, верно служить народу".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3810000" y="304800"/>
            <a:ext cx="4800600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latin typeface="Arial" charset="0"/>
              </a:rPr>
              <a:t>При вступлении в должность Президент Российской Федерации приносит народу следующую присягу:</a:t>
            </a:r>
          </a:p>
          <a:p>
            <a:pPr algn="ctr">
              <a:spcBef>
                <a:spcPct val="50000"/>
              </a:spcBef>
            </a:pPr>
            <a:endParaRPr lang="ru-RU" sz="2200" b="1">
              <a:latin typeface="Arial" charset="0"/>
            </a:endParaRPr>
          </a:p>
        </p:txBody>
      </p:sp>
      <p:pic>
        <p:nvPicPr>
          <p:cNvPr id="19465" name="Picture 9"/>
          <p:cNvPicPr>
            <a:picLocks noChangeAspect="1" noChangeArrowheads="1"/>
          </p:cNvPicPr>
          <p:nvPr/>
        </p:nvPicPr>
        <p:blipFill>
          <a:blip r:embed="rId3" cstate="print"/>
          <a:srcRect l="75833" t="27777" r="3333" b="31111"/>
          <a:stretch>
            <a:fillRect/>
          </a:stretch>
        </p:blipFill>
        <p:spPr bwMode="auto">
          <a:xfrm>
            <a:off x="6781800" y="2743200"/>
            <a:ext cx="1905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 Box 4"/>
          <p:cNvSpPr txBox="1">
            <a:spLocks noChangeArrowheads="1"/>
          </p:cNvSpPr>
          <p:nvPr/>
        </p:nvSpPr>
        <p:spPr bwMode="auto">
          <a:xfrm>
            <a:off x="1143000" y="381000"/>
            <a:ext cx="7315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>
              <a:latin typeface="Arial" charset="0"/>
            </a:endParaRPr>
          </a:p>
        </p:txBody>
      </p:sp>
      <p:sp>
        <p:nvSpPr>
          <p:cNvPr id="20482" name="Text Box 5"/>
          <p:cNvSpPr txBox="1">
            <a:spLocks noChangeArrowheads="1"/>
          </p:cNvSpPr>
          <p:nvPr/>
        </p:nvSpPr>
        <p:spPr bwMode="auto">
          <a:xfrm>
            <a:off x="838200" y="457200"/>
            <a:ext cx="8001000" cy="391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b="1" i="1" dirty="0">
                <a:solidFill>
                  <a:srgbClr val="FF0000"/>
                </a:solidFill>
                <a:latin typeface="Arial" charset="0"/>
              </a:rPr>
              <a:t>12 декабря</a:t>
            </a:r>
            <a:r>
              <a:rPr lang="ru-RU" sz="3000" b="1" dirty="0">
                <a:latin typeface="Arial" charset="0"/>
              </a:rPr>
              <a:t> является государственным праздником нашей страны – красным днем календаря. </a:t>
            </a:r>
          </a:p>
          <a:p>
            <a:pPr algn="r"/>
            <a:endParaRPr lang="ru-RU" sz="800" b="1" i="1" dirty="0">
              <a:solidFill>
                <a:srgbClr val="FF0000"/>
              </a:solidFill>
              <a:latin typeface="Arial" charset="0"/>
            </a:endParaRPr>
          </a:p>
          <a:p>
            <a:pPr algn="r"/>
            <a:endParaRPr lang="ru-RU" sz="800" b="1" i="1" dirty="0">
              <a:solidFill>
                <a:srgbClr val="FF0000"/>
              </a:solidFill>
              <a:latin typeface="Arial" charset="0"/>
            </a:endParaRPr>
          </a:p>
          <a:p>
            <a:pPr algn="r"/>
            <a:endParaRPr lang="ru-RU" sz="800" b="1" i="1" dirty="0">
              <a:solidFill>
                <a:srgbClr val="FF0000"/>
              </a:solidFill>
              <a:latin typeface="Arial" charset="0"/>
            </a:endParaRPr>
          </a:p>
          <a:p>
            <a:pPr algn="r"/>
            <a:r>
              <a:rPr lang="ru-RU" sz="4000" b="1" i="1" dirty="0">
                <a:solidFill>
                  <a:srgbClr val="FF0000"/>
                </a:solidFill>
                <a:latin typeface="Arial" charset="0"/>
              </a:rPr>
              <a:t>12 декабря</a:t>
            </a:r>
            <a:r>
              <a:rPr lang="ru-RU" sz="3000" b="1" dirty="0">
                <a:latin typeface="Arial" charset="0"/>
              </a:rPr>
              <a:t> – праздник наших законов, прав и обязанностей.</a:t>
            </a:r>
          </a:p>
          <a:p>
            <a:endParaRPr lang="ru-RU" sz="3000" b="1" dirty="0">
              <a:latin typeface="Arial" charset="0"/>
            </a:endParaRPr>
          </a:p>
          <a:p>
            <a:pPr>
              <a:spcBef>
                <a:spcPct val="50000"/>
              </a:spcBef>
            </a:pPr>
            <a:r>
              <a:rPr lang="ru-RU" dirty="0">
                <a:latin typeface="Arial" charset="0"/>
              </a:rPr>
              <a:t> </a:t>
            </a:r>
          </a:p>
        </p:txBody>
      </p:sp>
      <p:pic>
        <p:nvPicPr>
          <p:cNvPr id="20484" name="Picture 7" descr="img1229095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3810000"/>
            <a:ext cx="2325688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www.gazeta.bsu.by/sm.aspx?uid=27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64904"/>
            <a:ext cx="1972235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4" y="609600"/>
            <a:ext cx="6779096" cy="58715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Итоговые вопросы: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4213" y="1700213"/>
            <a:ext cx="8002587" cy="4681537"/>
          </a:xfrm>
        </p:spPr>
        <p:txBody>
          <a:bodyPr/>
          <a:lstStyle/>
          <a:p>
            <a:pPr marL="73025" eaLnBrk="1" hangingPunct="1"/>
            <a:r>
              <a:rPr lang="ru-RU" sz="2800" dirty="0" smtClean="0">
                <a:solidFill>
                  <a:schemeClr val="tx1"/>
                </a:solidFill>
              </a:rPr>
              <a:t>1.Как называется государство, в котором мы живём?</a:t>
            </a:r>
          </a:p>
          <a:p>
            <a:pPr marL="73025" eaLnBrk="1" hangingPunct="1"/>
            <a:r>
              <a:rPr lang="ru-RU" sz="2800" dirty="0" smtClean="0">
                <a:solidFill>
                  <a:schemeClr val="tx1"/>
                </a:solidFill>
              </a:rPr>
              <a:t>2.Назвать столицу нашего государства.</a:t>
            </a:r>
          </a:p>
          <a:p>
            <a:pPr marL="73025" eaLnBrk="1" hangingPunct="1"/>
            <a:r>
              <a:rPr lang="ru-RU" sz="2800" dirty="0" smtClean="0">
                <a:solidFill>
                  <a:schemeClr val="tx1"/>
                </a:solidFill>
              </a:rPr>
              <a:t>3.Назвать символы России.</a:t>
            </a:r>
          </a:p>
          <a:p>
            <a:pPr marL="73025" eaLnBrk="1" hangingPunct="1"/>
            <a:r>
              <a:rPr lang="ru-RU" sz="2800" dirty="0" smtClean="0">
                <a:solidFill>
                  <a:schemeClr val="tx1"/>
                </a:solidFill>
              </a:rPr>
              <a:t>4.Что означает белый цвет на флаге?</a:t>
            </a:r>
          </a:p>
          <a:p>
            <a:pPr marL="73025" eaLnBrk="1" hangingPunct="1"/>
            <a:r>
              <a:rPr lang="ru-RU" sz="2800" dirty="0" smtClean="0">
                <a:solidFill>
                  <a:schemeClr val="tx1"/>
                </a:solidFill>
              </a:rPr>
              <a:t>5.Что означает синий цвет на флаге?.</a:t>
            </a:r>
          </a:p>
          <a:p>
            <a:pPr marL="73025" eaLnBrk="1" hangingPunct="1"/>
            <a:r>
              <a:rPr lang="ru-RU" sz="2800" dirty="0" smtClean="0">
                <a:solidFill>
                  <a:schemeClr val="tx1"/>
                </a:solidFill>
              </a:rPr>
              <a:t>6. Что означает красный цвет на флаге?</a:t>
            </a:r>
          </a:p>
          <a:p>
            <a:pPr marL="73025" eaLnBrk="1" hangingPunct="1"/>
            <a:r>
              <a:rPr lang="ru-RU" sz="2800" dirty="0" smtClean="0">
                <a:solidFill>
                  <a:schemeClr val="tx1"/>
                </a:solidFill>
              </a:rPr>
              <a:t>7. Что представляет собой герб России?</a:t>
            </a:r>
          </a:p>
          <a:p>
            <a:pPr marL="73025" eaLnBrk="1" hangingPunct="1"/>
            <a:r>
              <a:rPr lang="ru-RU" sz="2800" dirty="0" smtClean="0">
                <a:solidFill>
                  <a:schemeClr val="tx1"/>
                </a:solidFill>
              </a:rPr>
              <a:t>8. Что представляет собой гимн России?</a:t>
            </a:r>
          </a:p>
          <a:p>
            <a:pPr marL="73025" eaLnBrk="1" hangingPunct="1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000"/>
              <a:t>Почему к Москве у нас особое отношение?</a:t>
            </a:r>
          </a:p>
        </p:txBody>
      </p:sp>
      <p:pic>
        <p:nvPicPr>
          <p:cNvPr id="24581" name="Picture 5" descr="ppic20_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700808"/>
            <a:ext cx="2808312" cy="3209499"/>
          </a:xfrm>
          <a:prstGeom prst="rect">
            <a:avLst/>
          </a:prstGeom>
          <a:noFill/>
        </p:spPr>
      </p:pic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3" cstate="print"/>
          <a:srcRect l="35464" t="29503" r="37585" b="32986"/>
          <a:stretch>
            <a:fillRect/>
          </a:stretch>
        </p:blipFill>
        <p:spPr bwMode="auto">
          <a:xfrm>
            <a:off x="827584" y="1700807"/>
            <a:ext cx="3240360" cy="3381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4585" name="Rectangle 9"/>
          <p:cNvSpPr>
            <a:spLocks noChangeArrowheads="1"/>
          </p:cNvSpPr>
          <p:nvPr/>
        </p:nvSpPr>
        <p:spPr bwMode="auto">
          <a:xfrm>
            <a:off x="762000" y="5257800"/>
            <a:ext cx="7366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ru-RU" sz="2800" b="1">
                <a:latin typeface="Arial" charset="0"/>
              </a:rPr>
              <a:t>Москва – главный город нашей страны. </a:t>
            </a:r>
          </a:p>
          <a:p>
            <a:pPr algn="ctr"/>
            <a:r>
              <a:rPr lang="ru-RU" sz="2800" b="1">
                <a:latin typeface="Arial" charset="0"/>
              </a:rPr>
              <a:t>Москва – столица России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5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5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www.animashka.info/_ph/77/2/1683184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396536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0" y="292100"/>
            <a:ext cx="6400800" cy="1384300"/>
          </a:xfrm>
        </p:spPr>
        <p:txBody>
          <a:bodyPr/>
          <a:lstStyle/>
          <a:p>
            <a:pPr algn="ctr"/>
            <a:r>
              <a:rPr lang="ru-RU" sz="3600"/>
              <a:t>Какие символы государства вы знаете?</a:t>
            </a:r>
            <a:r>
              <a:rPr lang="ru-RU"/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676400"/>
            <a:ext cx="8915400" cy="51816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800" dirty="0"/>
              <a:t>«Символ» в переводе означает –  знак, пароль, сигнал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3074" name="Picture 2" descr="http://shkola-internat-gyrenki.narod.ru/index.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924944"/>
            <a:ext cx="2111458" cy="3024336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Символы России</a:t>
            </a:r>
            <a:endParaRPr lang="ru-RU" dirty="0"/>
          </a:p>
        </p:txBody>
      </p:sp>
      <p:pic>
        <p:nvPicPr>
          <p:cNvPr id="4" name="Picture 3" descr="C:\Documents and Settings\Admin\Рабочий стол\j0400812-1213084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785938"/>
            <a:ext cx="2392363" cy="191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63" y="1500188"/>
            <a:ext cx="2085975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C:\Documents and Settings\Admin\Рабочий стол\97857140098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275" y="2962275"/>
            <a:ext cx="1692275" cy="2335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00113" y="5745163"/>
            <a:ext cx="78644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>
                <a:latin typeface="Times New Roman" pitchFamily="18" charset="0"/>
              </a:rPr>
              <a:t>Что относится к символам России?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4294" y="995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Флаг</a:t>
            </a:r>
            <a:endParaRPr lang="ru-RU" dirty="0"/>
          </a:p>
        </p:txBody>
      </p:sp>
      <p:pic>
        <p:nvPicPr>
          <p:cNvPr id="4" name="Picture 3" descr="C:\Documents and Settings\Admin\Рабочий стол\j0400812-12130845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2024063"/>
            <a:ext cx="3651250" cy="2919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944938" y="1282700"/>
            <a:ext cx="5199062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Слово «флаг» от греческого </a:t>
            </a:r>
          </a:p>
          <a:p>
            <a:r>
              <a:rPr lang="ru-RU" sz="2800">
                <a:latin typeface="Times New Roman" pitchFamily="18" charset="0"/>
              </a:rPr>
              <a:t>«флего» – сжигать, озарять,</a:t>
            </a:r>
          </a:p>
          <a:p>
            <a:r>
              <a:rPr lang="ru-RU" sz="2800">
                <a:latin typeface="Times New Roman" pitchFamily="18" charset="0"/>
              </a:rPr>
              <a:t> гореть. Наиболее древнее</a:t>
            </a:r>
          </a:p>
          <a:p>
            <a:r>
              <a:rPr lang="ru-RU" sz="2800">
                <a:latin typeface="Times New Roman" pitchFamily="18" charset="0"/>
              </a:rPr>
              <a:t> название «стяг» - сохранилось</a:t>
            </a:r>
          </a:p>
          <a:p>
            <a:r>
              <a:rPr lang="ru-RU" sz="2800">
                <a:latin typeface="Times New Roman" pitchFamily="18" charset="0"/>
              </a:rPr>
              <a:t> и в наше время. Днём рождения</a:t>
            </a:r>
          </a:p>
          <a:p>
            <a:r>
              <a:rPr lang="ru-RU" sz="2800">
                <a:latin typeface="Times New Roman" pitchFamily="18" charset="0"/>
              </a:rPr>
              <a:t> можно считать 20 января 1705 г.</a:t>
            </a:r>
          </a:p>
          <a:p>
            <a:r>
              <a:rPr lang="ru-RU" sz="2800">
                <a:latin typeface="Times New Roman" pitchFamily="18" charset="0"/>
              </a:rPr>
              <a:t>Порядок полос не поменялся с</a:t>
            </a:r>
          </a:p>
          <a:p>
            <a:r>
              <a:rPr lang="ru-RU" sz="2800">
                <a:latin typeface="Times New Roman" pitchFamily="18" charset="0"/>
              </a:rPr>
              <a:t> тех пор. Красный – отвага, </a:t>
            </a:r>
          </a:p>
          <a:p>
            <a:r>
              <a:rPr lang="ru-RU" sz="2800">
                <a:latin typeface="Times New Roman" pitchFamily="18" charset="0"/>
              </a:rPr>
              <a:t>защита веры, героизм, огонь,</a:t>
            </a:r>
          </a:p>
          <a:p>
            <a:r>
              <a:rPr lang="ru-RU" sz="2800">
                <a:latin typeface="Times New Roman" pitchFamily="18" charset="0"/>
              </a:rPr>
              <a:t> смертный бой. Голубой – небо, </a:t>
            </a:r>
          </a:p>
          <a:p>
            <a:r>
              <a:rPr lang="ru-RU" sz="2800">
                <a:latin typeface="Times New Roman" pitchFamily="18" charset="0"/>
              </a:rPr>
              <a:t>верность, духовность. Белый – </a:t>
            </a:r>
          </a:p>
          <a:p>
            <a:r>
              <a:rPr lang="ru-RU" sz="2800">
                <a:latin typeface="Times New Roman" pitchFamily="18" charset="0"/>
              </a:rPr>
              <a:t>мир, чистота, благородство,</a:t>
            </a:r>
          </a:p>
          <a:p>
            <a:r>
              <a:rPr lang="ru-RU" sz="2800">
                <a:latin typeface="Times New Roman" pitchFamily="18" charset="0"/>
              </a:rPr>
              <a:t> невинность.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Герб</a:t>
            </a:r>
            <a:endParaRPr lang="ru-RU" dirty="0"/>
          </a:p>
        </p:txBody>
      </p:sp>
      <p:pic>
        <p:nvPicPr>
          <p:cNvPr id="6" name="Picture 2" descr="C:\Documents and Settings\Admin\Рабочий стол\3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1209675"/>
            <a:ext cx="4000500" cy="479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-36513" y="1209675"/>
            <a:ext cx="6721476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Герб представляет собой </a:t>
            </a:r>
          </a:p>
          <a:p>
            <a:r>
              <a:rPr lang="ru-RU" sz="2800">
                <a:latin typeface="Times New Roman" pitchFamily="18" charset="0"/>
              </a:rPr>
              <a:t>красный с закруглёнными </a:t>
            </a:r>
          </a:p>
          <a:p>
            <a:r>
              <a:rPr lang="ru-RU" sz="2800">
                <a:latin typeface="Times New Roman" pitchFamily="18" charset="0"/>
              </a:rPr>
              <a:t>Углами, заострённый внизу</a:t>
            </a:r>
          </a:p>
          <a:p>
            <a:r>
              <a:rPr lang="ru-RU" sz="2800">
                <a:latin typeface="Times New Roman" pitchFamily="18" charset="0"/>
              </a:rPr>
              <a:t>Щит с золотым двуглавым</a:t>
            </a:r>
          </a:p>
          <a:p>
            <a:r>
              <a:rPr lang="ru-RU" sz="2800">
                <a:latin typeface="Times New Roman" pitchFamily="18" charset="0"/>
              </a:rPr>
              <a:t>Орлом, поднявшим вверх </a:t>
            </a:r>
          </a:p>
          <a:p>
            <a:r>
              <a:rPr lang="ru-RU" sz="2800">
                <a:latin typeface="Times New Roman" pitchFamily="18" charset="0"/>
              </a:rPr>
              <a:t>распущенные крылья. Он </a:t>
            </a:r>
          </a:p>
          <a:p>
            <a:r>
              <a:rPr lang="ru-RU" sz="2800">
                <a:latin typeface="Times New Roman" pitchFamily="18" charset="0"/>
              </a:rPr>
              <a:t>Увенчан двумя малыми </a:t>
            </a:r>
          </a:p>
          <a:p>
            <a:r>
              <a:rPr lang="ru-RU" sz="2800">
                <a:latin typeface="Times New Roman" pitchFamily="18" charset="0"/>
              </a:rPr>
              <a:t>Коронами и одной большой, </a:t>
            </a:r>
          </a:p>
          <a:p>
            <a:r>
              <a:rPr lang="ru-RU" sz="2800">
                <a:latin typeface="Times New Roman" pitchFamily="18" charset="0"/>
              </a:rPr>
              <a:t>Соединёнными лентой.</a:t>
            </a:r>
          </a:p>
          <a:p>
            <a:r>
              <a:rPr lang="ru-RU" sz="2800">
                <a:latin typeface="Times New Roman" pitchFamily="18" charset="0"/>
              </a:rPr>
              <a:t> В правой лапе орла скипетр</a:t>
            </a:r>
          </a:p>
          <a:p>
            <a:r>
              <a:rPr lang="ru-RU" sz="2800">
                <a:latin typeface="Times New Roman" pitchFamily="18" charset="0"/>
              </a:rPr>
              <a:t> (символ власти), в левой – держава. </a:t>
            </a:r>
          </a:p>
          <a:p>
            <a:r>
              <a:rPr lang="ru-RU" sz="2800">
                <a:latin typeface="Times New Roman" pitchFamily="18" charset="0"/>
              </a:rPr>
              <a:t>На груди орла в красном щите серебряный</a:t>
            </a:r>
          </a:p>
          <a:p>
            <a:r>
              <a:rPr lang="ru-RU" sz="2800">
                <a:latin typeface="Times New Roman" pitchFamily="18" charset="0"/>
              </a:rPr>
              <a:t> всадник, поражающий копьём дракона.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Гимн</a:t>
            </a:r>
            <a:endParaRPr lang="ru-RU" dirty="0"/>
          </a:p>
        </p:txBody>
      </p:sp>
      <p:pic>
        <p:nvPicPr>
          <p:cNvPr id="4" name="Picture 3" descr="C:\Documents and Settings\Admin\Рабочий стол\97857140098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725" y="1676400"/>
            <a:ext cx="3154363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3878263" y="1676400"/>
            <a:ext cx="5132387" cy="4402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latin typeface="Times New Roman" pitchFamily="18" charset="0"/>
              </a:rPr>
              <a:t>Гимн представляет собой</a:t>
            </a:r>
          </a:p>
          <a:p>
            <a:r>
              <a:rPr lang="ru-RU" sz="2800">
                <a:latin typeface="Times New Roman" pitchFamily="18" charset="0"/>
              </a:rPr>
              <a:t> музыкально – поэтическое</a:t>
            </a:r>
          </a:p>
          <a:p>
            <a:r>
              <a:rPr lang="ru-RU" sz="2800">
                <a:latin typeface="Times New Roman" pitchFamily="18" charset="0"/>
              </a:rPr>
              <a:t>Произведение, исполняемое</a:t>
            </a:r>
          </a:p>
          <a:p>
            <a:r>
              <a:rPr lang="ru-RU" sz="2800">
                <a:latin typeface="Times New Roman" pitchFamily="18" charset="0"/>
              </a:rPr>
              <a:t> в торжественных случаях,</a:t>
            </a:r>
          </a:p>
          <a:p>
            <a:r>
              <a:rPr lang="ru-RU" sz="2800">
                <a:latin typeface="Times New Roman" pitchFamily="18" charset="0"/>
              </a:rPr>
              <a:t>Предусмотренных федеральным </a:t>
            </a:r>
          </a:p>
          <a:p>
            <a:r>
              <a:rPr lang="ru-RU" sz="2800">
                <a:latin typeface="Times New Roman" pitchFamily="18" charset="0"/>
              </a:rPr>
              <a:t>Конституционным законом. </a:t>
            </a:r>
          </a:p>
          <a:p>
            <a:r>
              <a:rPr lang="ru-RU" sz="2800">
                <a:latin typeface="Times New Roman" pitchFamily="18" charset="0"/>
              </a:rPr>
              <a:t>Исполнение может быть</a:t>
            </a:r>
          </a:p>
          <a:p>
            <a:r>
              <a:rPr lang="ru-RU" sz="2800">
                <a:latin typeface="Times New Roman" pitchFamily="18" charset="0"/>
              </a:rPr>
              <a:t> оркестровое, хоровое, вокальное, </a:t>
            </a:r>
          </a:p>
          <a:p>
            <a:r>
              <a:rPr lang="ru-RU" sz="2800">
                <a:latin typeface="Times New Roman" pitchFamily="18" charset="0"/>
              </a:rPr>
              <a:t>инструментальное.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914400" y="2057400"/>
            <a:ext cx="8229600" cy="411480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2800" dirty="0"/>
              <a:t>   </a:t>
            </a:r>
            <a:r>
              <a:rPr lang="ru-RU" sz="2800" b="1" dirty="0"/>
              <a:t>Каждый гражданин должен уважать символы своего государства, знать слова гимна своей Родины. Отношение к символам – это отношение и к самому государству. Оскорбление государственных символов - это оскорбление государства, его народа, его истории и культуры. Об этом и записано в Конституции.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стихи\1.jpg"/>
          <p:cNvPicPr>
            <a:picLocks noChangeAspect="1" noChangeArrowheads="1"/>
          </p:cNvPicPr>
          <p:nvPr/>
        </p:nvPicPr>
        <p:blipFill>
          <a:blip r:embed="rId2" cstate="print"/>
          <a:srcRect l="4396" r="2353" b="29000"/>
          <a:stretch>
            <a:fillRect/>
          </a:stretch>
        </p:blipFill>
        <p:spPr bwMode="auto">
          <a:xfrm>
            <a:off x="0" y="-9773"/>
            <a:ext cx="9144000" cy="74548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66</TotalTime>
  <Words>811</Words>
  <Application>Microsoft Office PowerPoint</Application>
  <PresentationFormat>Экран (4:3)</PresentationFormat>
  <Paragraphs>91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Классный час  на тему:</vt:lpstr>
      <vt:lpstr>Почему к Москве у нас особое отношение?</vt:lpstr>
      <vt:lpstr>Какие символы государства вы знаете? </vt:lpstr>
      <vt:lpstr>Символы России</vt:lpstr>
      <vt:lpstr>Флаг</vt:lpstr>
      <vt:lpstr>Герб</vt:lpstr>
      <vt:lpstr>Гимн</vt:lpstr>
      <vt:lpstr>Слайд 8</vt:lpstr>
      <vt:lpstr>Слайд 9</vt:lpstr>
      <vt:lpstr>Слайд 10</vt:lpstr>
      <vt:lpstr>Слайд 11</vt:lpstr>
      <vt:lpstr> Когда и как была принята Конституция РФ? </vt:lpstr>
      <vt:lpstr>Что сказано в нашей Конституции?</vt:lpstr>
      <vt:lpstr>Как вы думаете, когда у человека появляются права, которые закреплены нашим основным документом Конституцией? </vt:lpstr>
      <vt:lpstr>А разве  у человека  есть только права? </vt:lpstr>
      <vt:lpstr>Кто является главой нашего государства? </vt:lpstr>
      <vt:lpstr>Слайд 17</vt:lpstr>
      <vt:lpstr>Слайд 18</vt:lpstr>
      <vt:lpstr>Итоговые вопросы: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mom</dc:creator>
  <cp:lastModifiedBy>Администратор</cp:lastModifiedBy>
  <cp:revision>11</cp:revision>
  <dcterms:created xsi:type="dcterms:W3CDTF">2013-09-02T11:59:50Z</dcterms:created>
  <dcterms:modified xsi:type="dcterms:W3CDTF">2016-01-25T05:16:41Z</dcterms:modified>
</cp:coreProperties>
</file>